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57" r:id="rId3"/>
    <p:sldId id="284" r:id="rId4"/>
    <p:sldId id="311" r:id="rId5"/>
    <p:sldId id="336" r:id="rId6"/>
    <p:sldId id="337" r:id="rId7"/>
    <p:sldId id="286" r:id="rId8"/>
    <p:sldId id="285" r:id="rId9"/>
    <p:sldId id="289" r:id="rId10"/>
    <p:sldId id="290" r:id="rId11"/>
    <p:sldId id="291" r:id="rId12"/>
    <p:sldId id="333" r:id="rId13"/>
    <p:sldId id="334" r:id="rId14"/>
    <p:sldId id="335" r:id="rId15"/>
    <p:sldId id="329" r:id="rId16"/>
    <p:sldId id="292" r:id="rId17"/>
    <p:sldId id="293" r:id="rId18"/>
    <p:sldId id="295" r:id="rId19"/>
    <p:sldId id="297" r:id="rId20"/>
    <p:sldId id="298" r:id="rId21"/>
    <p:sldId id="299" r:id="rId22"/>
    <p:sldId id="301" r:id="rId23"/>
    <p:sldId id="305" r:id="rId24"/>
    <p:sldId id="338" r:id="rId25"/>
    <p:sldId id="312" r:id="rId26"/>
    <p:sldId id="304" r:id="rId27"/>
    <p:sldId id="306" r:id="rId28"/>
    <p:sldId id="330" r:id="rId29"/>
    <p:sldId id="314" r:id="rId30"/>
    <p:sldId id="315" r:id="rId31"/>
    <p:sldId id="316" r:id="rId32"/>
    <p:sldId id="331" r:id="rId33"/>
    <p:sldId id="332" r:id="rId34"/>
    <p:sldId id="307" r:id="rId35"/>
    <p:sldId id="308" r:id="rId36"/>
    <p:sldId id="310" r:id="rId37"/>
    <p:sldId id="283" r:id="rId38"/>
  </p:sldIdLst>
  <p:sldSz cx="12192000" cy="6858000"/>
  <p:notesSz cx="9928225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7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44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Koszty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brutto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21342703026092327"/>
          <c:y val="0.13004629629629633"/>
          <c:w val="0.73190626447429352"/>
          <c:h val="0.614984324876057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Arkusz1!$C$4</c:f>
              <c:strCache>
                <c:ptCount val="1"/>
                <c:pt idx="0">
                  <c:v>Ilość w Mg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Arkusz1!$B$5:$B$9</c:f>
              <c:strCache>
                <c:ptCount val="5"/>
                <c:pt idx="0">
                  <c:v>Odpady zmieszane</c:v>
                </c:pt>
                <c:pt idx="1">
                  <c:v>Popiół</c:v>
                </c:pt>
                <c:pt idx="2">
                  <c:v>Meble</c:v>
                </c:pt>
                <c:pt idx="3">
                  <c:v>Plastik</c:v>
                </c:pt>
                <c:pt idx="4">
                  <c:v>Odpady bio</c:v>
                </c:pt>
              </c:strCache>
            </c:strRef>
          </c:cat>
          <c:val>
            <c:numRef>
              <c:f>Arkusz1!$C$5:$C$9</c:f>
              <c:numCache>
                <c:formatCode>General</c:formatCode>
                <c:ptCount val="5"/>
                <c:pt idx="0">
                  <c:v>1299.8399999999999</c:v>
                </c:pt>
                <c:pt idx="1">
                  <c:v>441.38</c:v>
                </c:pt>
                <c:pt idx="2">
                  <c:v>111.78</c:v>
                </c:pt>
                <c:pt idx="3">
                  <c:v>249.65</c:v>
                </c:pt>
                <c:pt idx="4">
                  <c:v>342.78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CB-4571-AE86-D6413B174AFE}"/>
            </c:ext>
          </c:extLst>
        </c:ser>
        <c:ser>
          <c:idx val="1"/>
          <c:order val="1"/>
          <c:tx>
            <c:strRef>
              <c:f>Arkusz1!$D$4</c:f>
              <c:strCache>
                <c:ptCount val="1"/>
                <c:pt idx="0">
                  <c:v>Stawka netto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Arkusz1!$B$5:$B$9</c:f>
              <c:strCache>
                <c:ptCount val="5"/>
                <c:pt idx="0">
                  <c:v>Odpady zmieszane</c:v>
                </c:pt>
                <c:pt idx="1">
                  <c:v>Popiół</c:v>
                </c:pt>
                <c:pt idx="2">
                  <c:v>Meble</c:v>
                </c:pt>
                <c:pt idx="3">
                  <c:v>Plastik</c:v>
                </c:pt>
                <c:pt idx="4">
                  <c:v>Odpady bio</c:v>
                </c:pt>
              </c:strCache>
            </c:strRef>
          </c:cat>
          <c:val>
            <c:numRef>
              <c:f>Arkusz1!$D$5:$D$9</c:f>
              <c:numCache>
                <c:formatCode>General</c:formatCode>
                <c:ptCount val="5"/>
                <c:pt idx="0">
                  <c:v>453</c:v>
                </c:pt>
                <c:pt idx="1">
                  <c:v>0</c:v>
                </c:pt>
                <c:pt idx="2">
                  <c:v>800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CB-4571-AE86-D6413B174AFE}"/>
            </c:ext>
          </c:extLst>
        </c:ser>
        <c:ser>
          <c:idx val="2"/>
          <c:order val="2"/>
          <c:tx>
            <c:strRef>
              <c:f>Arkusz1!$E$4</c:f>
              <c:strCache>
                <c:ptCount val="1"/>
                <c:pt idx="0">
                  <c:v>Koszty brutto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FCB-4571-AE86-D6413B174AFE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FCB-4571-AE86-D6413B174AFE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FCB-4571-AE86-D6413B174AFE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FCB-4571-AE86-D6413B174AFE}"/>
              </c:ext>
            </c:extLst>
          </c:dPt>
          <c:cat>
            <c:strRef>
              <c:f>Arkusz1!$B$5:$B$9</c:f>
              <c:strCache>
                <c:ptCount val="5"/>
                <c:pt idx="0">
                  <c:v>Odpady zmieszane</c:v>
                </c:pt>
                <c:pt idx="1">
                  <c:v>Popiół</c:v>
                </c:pt>
                <c:pt idx="2">
                  <c:v>Meble</c:v>
                </c:pt>
                <c:pt idx="3">
                  <c:v>Plastik</c:v>
                </c:pt>
                <c:pt idx="4">
                  <c:v>Odpady bio</c:v>
                </c:pt>
              </c:strCache>
            </c:strRef>
          </c:cat>
          <c:val>
            <c:numRef>
              <c:f>Arkusz1!$E$5:$E$9</c:f>
              <c:numCache>
                <c:formatCode>General</c:formatCode>
                <c:ptCount val="5"/>
                <c:pt idx="0">
                  <c:v>610664.82999999996</c:v>
                </c:pt>
                <c:pt idx="1">
                  <c:v>97737.34</c:v>
                </c:pt>
                <c:pt idx="2">
                  <c:v>96577.919999999998</c:v>
                </c:pt>
                <c:pt idx="3">
                  <c:v>107617.19</c:v>
                </c:pt>
                <c:pt idx="4">
                  <c:v>196913.80600000001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FCB-4571-AE86-D6413B174A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56040272"/>
        <c:axId val="456034152"/>
      </c:barChart>
      <c:catAx>
        <c:axId val="456040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456034152"/>
        <c:crosses val="autoZero"/>
        <c:auto val="1"/>
        <c:lblAlgn val="ctr"/>
        <c:lblOffset val="100"/>
        <c:noMultiLvlLbl val="0"/>
      </c:catAx>
      <c:valAx>
        <c:axId val="4560341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456040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 w="19050"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odpady zmieszane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F56A-4192-BF01-2DA74407EEC0}"/>
              </c:ext>
            </c:extLst>
          </c:dPt>
          <c:dPt>
            <c:idx val="2"/>
            <c:invertIfNegative val="0"/>
            <c:bubble3D val="0"/>
            <c:spPr>
              <a:solidFill>
                <a:schemeClr val="tx1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F56A-4192-BF01-2DA74407EEC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Arkusz1!$C$5:$F$6</c:f>
              <c:multiLvlStrCache>
                <c:ptCount val="4"/>
                <c:lvl>
                  <c:pt idx="0">
                    <c:v>ilość</c:v>
                  </c:pt>
                  <c:pt idx="1">
                    <c:v>cena</c:v>
                  </c:pt>
                  <c:pt idx="2">
                    <c:v>ilość</c:v>
                  </c:pt>
                  <c:pt idx="3">
                    <c:v>cena</c:v>
                  </c:pt>
                </c:lvl>
                <c:lvl>
                  <c:pt idx="0">
                    <c:v>Rok 2021</c:v>
                  </c:pt>
                  <c:pt idx="2">
                    <c:v>Rok 2022</c:v>
                  </c:pt>
                </c:lvl>
              </c:multiLvlStrCache>
            </c:multiLvlStrRef>
          </c:cat>
          <c:val>
            <c:numRef>
              <c:f>Arkusz1!$C$7:$F$7</c:f>
              <c:numCache>
                <c:formatCode>General</c:formatCode>
                <c:ptCount val="4"/>
                <c:pt idx="0">
                  <c:v>1428.74</c:v>
                </c:pt>
                <c:pt idx="1">
                  <c:v>435</c:v>
                </c:pt>
                <c:pt idx="2">
                  <c:v>1299.8399999999999</c:v>
                </c:pt>
                <c:pt idx="3">
                  <c:v>435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56A-4192-BF01-2DA74407EEC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48259048"/>
        <c:axId val="548256888"/>
      </c:barChart>
      <c:catAx>
        <c:axId val="548259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48256888"/>
        <c:crosses val="autoZero"/>
        <c:auto val="1"/>
        <c:lblAlgn val="ctr"/>
        <c:lblOffset val="100"/>
        <c:noMultiLvlLbl val="0"/>
      </c:catAx>
      <c:valAx>
        <c:axId val="54825688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48259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pl-PL">
                <a:latin typeface="Times New Roman" panose="02020603050405020304" pitchFamily="18" charset="0"/>
                <a:cs typeface="Times New Roman" panose="02020603050405020304" pitchFamily="18" charset="0"/>
              </a:rPr>
              <a:t>odpady wielkogabarytowe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A8B8-4EB2-891E-3D581D3486A5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A8B8-4EB2-891E-3D581D3486A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Arkusz1!$C$5:$F$6</c:f>
              <c:multiLvlStrCache>
                <c:ptCount val="4"/>
                <c:lvl>
                  <c:pt idx="0">
                    <c:v>ilość</c:v>
                  </c:pt>
                  <c:pt idx="1">
                    <c:v>cena</c:v>
                  </c:pt>
                  <c:pt idx="2">
                    <c:v>ilość</c:v>
                  </c:pt>
                  <c:pt idx="3">
                    <c:v>cena</c:v>
                  </c:pt>
                </c:lvl>
                <c:lvl>
                  <c:pt idx="0">
                    <c:v>Rok 2021</c:v>
                  </c:pt>
                  <c:pt idx="2">
                    <c:v>Rok 2022</c:v>
                  </c:pt>
                </c:lvl>
              </c:multiLvlStrCache>
            </c:multiLvlStrRef>
          </c:cat>
          <c:val>
            <c:numRef>
              <c:f>Arkusz1!$C$7:$F$7</c:f>
              <c:numCache>
                <c:formatCode>General</c:formatCode>
                <c:ptCount val="4"/>
                <c:pt idx="0">
                  <c:v>111.56</c:v>
                </c:pt>
                <c:pt idx="1">
                  <c:v>800</c:v>
                </c:pt>
                <c:pt idx="2">
                  <c:v>111.78</c:v>
                </c:pt>
                <c:pt idx="3">
                  <c:v>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8B8-4EB2-891E-3D581D3486A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48259048"/>
        <c:axId val="548256888"/>
      </c:barChart>
      <c:catAx>
        <c:axId val="548259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48256888"/>
        <c:crosses val="autoZero"/>
        <c:auto val="1"/>
        <c:lblAlgn val="ctr"/>
        <c:lblOffset val="100"/>
        <c:noMultiLvlLbl val="0"/>
      </c:catAx>
      <c:valAx>
        <c:axId val="54825688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48259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Arkusz1!$B$7</c:f>
              <c:strCache>
                <c:ptCount val="1"/>
                <c:pt idx="0">
                  <c:v>Odpady ulegające biodegradacji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C948-46DF-B53F-6ACEF4E3E6B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C948-46DF-B53F-6ACEF4E3E6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Arkusz1!$C$5:$F$6</c:f>
              <c:multiLvlStrCache>
                <c:ptCount val="4"/>
                <c:lvl>
                  <c:pt idx="0">
                    <c:v>ilość</c:v>
                  </c:pt>
                  <c:pt idx="1">
                    <c:v>cena</c:v>
                  </c:pt>
                  <c:pt idx="2">
                    <c:v>ilość</c:v>
                  </c:pt>
                  <c:pt idx="3">
                    <c:v>cena</c:v>
                  </c:pt>
                </c:lvl>
                <c:lvl>
                  <c:pt idx="0">
                    <c:v>Rok 2021</c:v>
                  </c:pt>
                  <c:pt idx="2">
                    <c:v>Rok 2022</c:v>
                  </c:pt>
                </c:lvl>
              </c:multiLvlStrCache>
            </c:multiLvlStrRef>
          </c:cat>
          <c:val>
            <c:numRef>
              <c:f>Arkusz1!$C$7:$F$7</c:f>
              <c:numCache>
                <c:formatCode>General</c:formatCode>
                <c:ptCount val="4"/>
                <c:pt idx="0">
                  <c:v>407.56029999999998</c:v>
                </c:pt>
                <c:pt idx="1">
                  <c:v>250</c:v>
                </c:pt>
                <c:pt idx="2">
                  <c:v>342.78</c:v>
                </c:pt>
                <c:pt idx="3">
                  <c:v>525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948-46DF-B53F-6ACEF4E3E6B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55986472"/>
        <c:axId val="548263728"/>
      </c:barChart>
      <c:catAx>
        <c:axId val="355986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48263728"/>
        <c:crosses val="autoZero"/>
        <c:auto val="1"/>
        <c:lblAlgn val="ctr"/>
        <c:lblOffset val="100"/>
        <c:noMultiLvlLbl val="0"/>
      </c:catAx>
      <c:valAx>
        <c:axId val="54826372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55986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Arkusz1!$B$7</c:f>
              <c:strCache>
                <c:ptCount val="1"/>
                <c:pt idx="0">
                  <c:v>popiół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47E0-4BD4-AE73-F0F6F7C21C0B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47E0-4BD4-AE73-F0F6F7C21C0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Arkusz1!$C$5:$F$6</c:f>
              <c:multiLvlStrCache>
                <c:ptCount val="4"/>
                <c:lvl>
                  <c:pt idx="0">
                    <c:v>ilość</c:v>
                  </c:pt>
                  <c:pt idx="1">
                    <c:v>cena</c:v>
                  </c:pt>
                  <c:pt idx="2">
                    <c:v>ilość</c:v>
                  </c:pt>
                  <c:pt idx="3">
                    <c:v>cena</c:v>
                  </c:pt>
                </c:lvl>
                <c:lvl>
                  <c:pt idx="0">
                    <c:v>Rok 2021</c:v>
                  </c:pt>
                  <c:pt idx="2">
                    <c:v>Rok 2022</c:v>
                  </c:pt>
                </c:lvl>
              </c:multiLvlStrCache>
            </c:multiLvlStrRef>
          </c:cat>
          <c:val>
            <c:numRef>
              <c:f>Arkusz1!$C$7:$F$7</c:f>
              <c:numCache>
                <c:formatCode>General</c:formatCode>
                <c:ptCount val="4"/>
                <c:pt idx="0">
                  <c:v>510.14</c:v>
                </c:pt>
                <c:pt idx="1">
                  <c:v>315</c:v>
                </c:pt>
                <c:pt idx="2">
                  <c:v>441.38</c:v>
                </c:pt>
                <c:pt idx="3">
                  <c:v>310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E0-4BD4-AE73-F0F6F7C21C0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46245216"/>
        <c:axId val="546245576"/>
      </c:barChart>
      <c:catAx>
        <c:axId val="54624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46245576"/>
        <c:crosses val="autoZero"/>
        <c:auto val="1"/>
        <c:lblAlgn val="ctr"/>
        <c:lblOffset val="100"/>
        <c:noMultiLvlLbl val="0"/>
      </c:catAx>
      <c:valAx>
        <c:axId val="54624557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46245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Arkusz1!$B$7</c:f>
              <c:strCache>
                <c:ptCount val="1"/>
                <c:pt idx="0">
                  <c:v>Plastik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9DAE-475E-9B65-C779540F78D8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9DAE-475E-9B65-C779540F78D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Arkusz1!$C$5:$F$6</c:f>
              <c:multiLvlStrCache>
                <c:ptCount val="4"/>
                <c:lvl>
                  <c:pt idx="0">
                    <c:v>ilość</c:v>
                  </c:pt>
                  <c:pt idx="1">
                    <c:v>cena</c:v>
                  </c:pt>
                  <c:pt idx="2">
                    <c:v>ilość</c:v>
                  </c:pt>
                  <c:pt idx="3">
                    <c:v>cena</c:v>
                  </c:pt>
                </c:lvl>
                <c:lvl>
                  <c:pt idx="0">
                    <c:v>Rok 2021</c:v>
                  </c:pt>
                  <c:pt idx="2">
                    <c:v>Rok 2022</c:v>
                  </c:pt>
                </c:lvl>
              </c:multiLvlStrCache>
            </c:multiLvlStrRef>
          </c:cat>
          <c:val>
            <c:numRef>
              <c:f>Arkusz1!$C$7:$F$7</c:f>
              <c:numCache>
                <c:formatCode>General</c:formatCode>
                <c:ptCount val="4"/>
                <c:pt idx="0">
                  <c:v>164.02</c:v>
                </c:pt>
                <c:pt idx="1">
                  <c:v>250</c:v>
                </c:pt>
                <c:pt idx="2">
                  <c:v>192.16</c:v>
                </c:pt>
                <c:pt idx="3">
                  <c:v>360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AE-475E-9B65-C779540F78D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23094584"/>
        <c:axId val="523095664"/>
      </c:barChart>
      <c:catAx>
        <c:axId val="523094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23095664"/>
        <c:crosses val="autoZero"/>
        <c:auto val="1"/>
        <c:lblAlgn val="ctr"/>
        <c:lblOffset val="100"/>
        <c:noMultiLvlLbl val="0"/>
      </c:catAx>
      <c:valAx>
        <c:axId val="52309566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23094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A2FB-1141-4CFD-9D15-E4A06D082C11}" type="datetimeFigureOut">
              <a:rPr lang="pl-PL" smtClean="0"/>
              <a:t>2023-06-20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C8A4-9933-4243-A7CA-AE97988BE4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3761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A2FB-1141-4CFD-9D15-E4A06D082C11}" type="datetimeFigureOut">
              <a:rPr lang="pl-PL" smtClean="0"/>
              <a:t>2023-06-20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C8A4-9933-4243-A7CA-AE97988BE4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7493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A2FB-1141-4CFD-9D15-E4A06D082C11}" type="datetimeFigureOut">
              <a:rPr lang="pl-PL" smtClean="0"/>
              <a:t>2023-06-20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C8A4-9933-4243-A7CA-AE97988BE4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3068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A2FB-1141-4CFD-9D15-E4A06D082C11}" type="datetimeFigureOut">
              <a:rPr lang="pl-PL" smtClean="0"/>
              <a:t>2023-06-20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C8A4-9933-4243-A7CA-AE97988BE407}" type="slidenum">
              <a:rPr lang="pl-PL" smtClean="0"/>
              <a:t>‹#›</a:t>
            </a:fld>
            <a:endParaRPr lang="pl-PL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486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A2FB-1141-4CFD-9D15-E4A06D082C11}" type="datetimeFigureOut">
              <a:rPr lang="pl-PL" smtClean="0"/>
              <a:t>2023-06-20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C8A4-9933-4243-A7CA-AE97988BE4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773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A2FB-1141-4CFD-9D15-E4A06D082C11}" type="datetimeFigureOut">
              <a:rPr lang="pl-PL" smtClean="0"/>
              <a:t>2023-06-20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C8A4-9933-4243-A7CA-AE97988BE4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5761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A2FB-1141-4CFD-9D15-E4A06D082C11}" type="datetimeFigureOut">
              <a:rPr lang="pl-PL" smtClean="0"/>
              <a:t>2023-06-20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C8A4-9933-4243-A7CA-AE97988BE4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2285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A2FB-1141-4CFD-9D15-E4A06D082C11}" type="datetimeFigureOut">
              <a:rPr lang="pl-PL" smtClean="0"/>
              <a:t>2023-06-20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C8A4-9933-4243-A7CA-AE97988BE4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523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A2FB-1141-4CFD-9D15-E4A06D082C11}" type="datetimeFigureOut">
              <a:rPr lang="pl-PL" smtClean="0"/>
              <a:t>2023-06-20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C8A4-9933-4243-A7CA-AE97988BE4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1486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A2FB-1141-4CFD-9D15-E4A06D082C11}" type="datetimeFigureOut">
              <a:rPr lang="pl-PL" smtClean="0"/>
              <a:t>2023-06-20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C8A4-9933-4243-A7CA-AE97988BE4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3366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A2FB-1141-4CFD-9D15-E4A06D082C11}" type="datetimeFigureOut">
              <a:rPr lang="pl-PL" smtClean="0"/>
              <a:t>2023-06-20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C8A4-9933-4243-A7CA-AE97988BE4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0714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A2FB-1141-4CFD-9D15-E4A06D082C11}" type="datetimeFigureOut">
              <a:rPr lang="pl-PL" smtClean="0"/>
              <a:t>2023-06-20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C8A4-9933-4243-A7CA-AE97988BE4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8018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A2FB-1141-4CFD-9D15-E4A06D082C11}" type="datetimeFigureOut">
              <a:rPr lang="pl-PL" smtClean="0"/>
              <a:t>2023-06-20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C8A4-9933-4243-A7CA-AE97988BE4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697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A2FB-1141-4CFD-9D15-E4A06D082C11}" type="datetimeFigureOut">
              <a:rPr lang="pl-PL" smtClean="0"/>
              <a:t>2023-06-20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C8A4-9933-4243-A7CA-AE97988BE4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651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A2FB-1141-4CFD-9D15-E4A06D082C11}" type="datetimeFigureOut">
              <a:rPr lang="pl-PL" smtClean="0"/>
              <a:t>2023-06-20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C8A4-9933-4243-A7CA-AE97988BE4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1752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A2FB-1141-4CFD-9D15-E4A06D082C11}" type="datetimeFigureOut">
              <a:rPr lang="pl-PL" smtClean="0"/>
              <a:t>2023-06-20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C8A4-9933-4243-A7CA-AE97988BE4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7195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A2FB-1141-4CFD-9D15-E4A06D082C11}" type="datetimeFigureOut">
              <a:rPr lang="pl-PL" smtClean="0"/>
              <a:t>2023-06-20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C8A4-9933-4243-A7CA-AE97988BE4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5154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A2FB-1141-4CFD-9D15-E4A06D082C11}" type="datetimeFigureOut">
              <a:rPr lang="pl-PL" smtClean="0"/>
              <a:t>2023-06-20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7C8A4-9933-4243-A7CA-AE97988BE4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9243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C57A2FB-1141-4CFD-9D15-E4A06D082C11}" type="datetimeFigureOut">
              <a:rPr lang="pl-PL" smtClean="0"/>
              <a:t>2023-06-20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5E7C8A4-9933-4243-A7CA-AE97988BE4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501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  <p:sldLayoutId id="2147483755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sap.sejm.gov.pl/isap.nsf/DocDetails.xsp?id=WDU20210000779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307818" y="5221504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ul. Pocztowa 2, 89-410 Więcbork</a:t>
            </a:r>
            <a:br>
              <a:rPr lang="pl-PL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tel. 52 389 70 10 kom. 607 259 050</a:t>
            </a:r>
            <a:br>
              <a:rPr lang="pl-PL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zgkwiecbork@op.pl</a:t>
            </a:r>
            <a:br>
              <a:rPr lang="pl-PL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NIP: 5580001466 </a:t>
            </a: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REGON: </a:t>
            </a: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091416741 </a:t>
            </a:r>
          </a:p>
          <a:p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KRS: </a:t>
            </a: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0000144208  BDO 000006552</a:t>
            </a:r>
            <a:endParaRPr lang="pl-PL" sz="1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Łącznik prosty 6"/>
          <p:cNvCxnSpPr/>
          <p:nvPr/>
        </p:nvCxnSpPr>
        <p:spPr>
          <a:xfrm>
            <a:off x="434947" y="4996851"/>
            <a:ext cx="1111082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>
            <a:cxnSpLocks/>
          </p:cNvCxnSpPr>
          <p:nvPr/>
        </p:nvCxnSpPr>
        <p:spPr>
          <a:xfrm>
            <a:off x="976927" y="466165"/>
            <a:ext cx="998713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ytuł 1"/>
          <p:cNvSpPr>
            <a:spLocks noGrp="1"/>
          </p:cNvSpPr>
          <p:nvPr>
            <p:ph type="ctrTitle"/>
          </p:nvPr>
        </p:nvSpPr>
        <p:spPr>
          <a:xfrm>
            <a:off x="1558635" y="462905"/>
            <a:ext cx="8863446" cy="1955810"/>
          </a:xfrm>
        </p:spPr>
        <p:txBody>
          <a:bodyPr>
            <a:noAutofit/>
          </a:bodyPr>
          <a:lstStyle/>
          <a:p>
            <a:br>
              <a:rPr lang="pl-PL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Zakład Gospodarki Komunalnej </a:t>
            </a:r>
            <a:br>
              <a:rPr lang="pl-PL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 Więcborku Spółka z o.o.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84B7769-B98C-437B-BC97-47B58939C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610" y="2643367"/>
            <a:ext cx="7190378" cy="1494105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B1585DD3-5696-48B0-BA6A-AEE7BAAF90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929" y="5416973"/>
            <a:ext cx="1105152" cy="97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64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Łącznik prosty 5"/>
          <p:cNvCxnSpPr/>
          <p:nvPr/>
        </p:nvCxnSpPr>
        <p:spPr>
          <a:xfrm>
            <a:off x="434947" y="4996851"/>
            <a:ext cx="1111082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/>
          <p:cNvCxnSpPr/>
          <p:nvPr/>
        </p:nvCxnSpPr>
        <p:spPr>
          <a:xfrm>
            <a:off x="1558635" y="969819"/>
            <a:ext cx="886344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/>
          <p:cNvSpPr/>
          <p:nvPr/>
        </p:nvSpPr>
        <p:spPr>
          <a:xfrm>
            <a:off x="0" y="127003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SPRAWOZDANIE DOTYCZĄCE ŚWIADCZENIA USŁUG PRZEZ ZGK WIĘCBORK W ZAKRESIE ODBIORU ODPADÓW KOMUNALNYCH Z TERENU GMINY WIĘCBORK NA ROK 2022. 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3642D1E5-8C78-4C6B-A54B-E51E0256BC6F}"/>
              </a:ext>
            </a:extLst>
          </p:cNvPr>
          <p:cNvSpPr/>
          <p:nvPr/>
        </p:nvSpPr>
        <p:spPr>
          <a:xfrm>
            <a:off x="1307818" y="5221504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ul. Pocztowa 2, 89-410 Więcbork</a:t>
            </a:r>
            <a:br>
              <a:rPr lang="pl-PL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tel. 52 389 70 10 kom. 607 259 050</a:t>
            </a:r>
            <a:br>
              <a:rPr lang="pl-PL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zgkwiecbork@op.pl</a:t>
            </a:r>
            <a:br>
              <a:rPr lang="pl-PL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NIP: 5580001466 </a:t>
            </a: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REGON: </a:t>
            </a: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091416741 </a:t>
            </a:r>
          </a:p>
          <a:p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KRS: </a:t>
            </a: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0000144208  BDO: 000006552</a:t>
            </a:r>
            <a:endParaRPr lang="pl-PL" sz="1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163AFBF0-837F-4EA3-AA0B-7014EA47E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929" y="5416973"/>
            <a:ext cx="1105152" cy="978123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B14D4A3B-3BAC-45DF-9350-22820AFC17A0}"/>
              </a:ext>
            </a:extLst>
          </p:cNvPr>
          <p:cNvSpPr/>
          <p:nvPr/>
        </p:nvSpPr>
        <p:spPr>
          <a:xfrm>
            <a:off x="864176" y="1389941"/>
            <a:ext cx="10252364" cy="3273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Zmieszane odpady komunalne trafiały do Tucholskiej Instalacji Przetwarzania Odpadów Komunalnych w Bladowie, natomiast odpady segregowane trafiały uprzednio na bazę magazynową mieszczącą się w Dalkowie, gdzie były  sortowane oraz  magazynowane wyłącznie do momentu zgromadzenia ilości odpowiedniej do dalszego transportu. W późniejszym czasie przekazywane były do instalacji odzysku i unieszkodliwiania zgodnie z hierarchią postępowania   z odpadami  zgodnie z ustawą z 14 grudnia 2012 roku o odpadach (Dz.U. z 2021r. Poz. 779 ze zm.) </a:t>
            </a:r>
            <a:endParaRPr lang="pl-PL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56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Łącznik prosty 5"/>
          <p:cNvCxnSpPr/>
          <p:nvPr/>
        </p:nvCxnSpPr>
        <p:spPr>
          <a:xfrm>
            <a:off x="540588" y="5225014"/>
            <a:ext cx="1111082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/>
          <p:cNvCxnSpPr/>
          <p:nvPr/>
        </p:nvCxnSpPr>
        <p:spPr>
          <a:xfrm>
            <a:off x="1558635" y="969819"/>
            <a:ext cx="886344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/>
          <p:cNvSpPr/>
          <p:nvPr/>
        </p:nvSpPr>
        <p:spPr>
          <a:xfrm>
            <a:off x="0" y="127003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SPRAWOZDANIE DOTYCZĄCE ŚWIADCZENIA USŁUG PRZEZ ZGK WIĘCBORK W ZAKRESIE ODBIORU ODPADÓW KOMUNALNYCH Z TERENU GMINY WIĘCBORK NA ROK 2022. 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3642D1E5-8C78-4C6B-A54B-E51E0256BC6F}"/>
              </a:ext>
            </a:extLst>
          </p:cNvPr>
          <p:cNvSpPr/>
          <p:nvPr/>
        </p:nvSpPr>
        <p:spPr>
          <a:xfrm>
            <a:off x="1307818" y="5221504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ul. Pocztowa 2, 89-410 Więcbork</a:t>
            </a:r>
            <a:br>
              <a:rPr lang="pl-PL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tel. 52 389 70 10  kom. 607 259 050</a:t>
            </a:r>
            <a:br>
              <a:rPr lang="pl-PL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zgkwiecbork@op.pl</a:t>
            </a:r>
            <a:br>
              <a:rPr lang="pl-PL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NIP: 5580001466 </a:t>
            </a: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REGON: </a:t>
            </a: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091416741</a:t>
            </a:r>
          </a:p>
          <a:p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KRS: </a:t>
            </a: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0000144208  BDO: 000006552</a:t>
            </a:r>
            <a:endParaRPr lang="pl-PL" sz="1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163AFBF0-837F-4EA3-AA0B-7014EA47E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929" y="5416973"/>
            <a:ext cx="1105152" cy="978123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B14D4A3B-3BAC-45DF-9350-22820AFC17A0}"/>
              </a:ext>
            </a:extLst>
          </p:cNvPr>
          <p:cNvSpPr/>
          <p:nvPr/>
        </p:nvSpPr>
        <p:spPr>
          <a:xfrm>
            <a:off x="1183340" y="1858372"/>
            <a:ext cx="10211105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Od 2020 r. przez konto w BDO, prowadzona jest elektroniczna ewidencja odpadów. Tego typu dokumentacja zastąpiła karty przekazania odpadów, karty ewidencji odpadów. W związku z powyższym,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przekazywanie odpadów dokumentowane jest na kartach przekazania odpadów komunalnych generowanych w systemie BDO. 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Baza danych o produktach i opakowaniach  oraz o gospodarce odpadami czyli (BDO) – to zintegrowany system teleinformatyczny, w skład którego wchodzi funkcjonujący od dnia 24 stycznia 2018 r. Rejestr-BDO oraz moduły ewidencji i sprawozdawczości, które zgodnie   z ustawą z dnia 14 grudnia 2012 r. o odpadach (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Dz.U. z 2021 r. poz. 779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zostały uruchomione od 1 stycznia 2020 r. </a:t>
            </a:r>
          </a:p>
          <a:p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5EBB582-5674-E669-9AAB-F997B2539E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764" y="1040642"/>
            <a:ext cx="4849906" cy="81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30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8EB65F-84C7-E102-D1DB-EC94BDA3D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33765"/>
          </a:xfrm>
        </p:spPr>
        <p:txBody>
          <a:bodyPr>
            <a:normAutofit fontScale="90000"/>
          </a:bodyPr>
          <a:lstStyle/>
          <a:p>
            <a:r>
              <a:rPr kumimoji="0" lang="pl-PL" sz="1800" b="1" i="0" u="none" strike="noStrike" kern="1200" cap="none" spc="0" normalizeH="0" baseline="0" noProof="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SPRAWOZDANIE DOTYCZĄCE ŚWIADCZENIA USŁUG PRZEZ ZGK WIĘCBORK W ZAKRESIE ODBIORU ODPADÓW KOMUNALNYCH Z TERENU GMINY WIĘCBORK NA ROK 2022. </a:t>
            </a:r>
            <a:br>
              <a:rPr kumimoji="0" lang="pl-PL" sz="1800" b="1" i="0" u="none" strike="noStrike" kern="1200" cap="none" spc="0" normalizeH="0" baseline="0" noProof="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09DAA10F-F833-1357-6CA5-D8E2ACBF47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41" y="1155700"/>
            <a:ext cx="10031505" cy="4393453"/>
          </a:xfr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33125070-82AF-4B74-172F-D67FD6DF19FE}"/>
              </a:ext>
            </a:extLst>
          </p:cNvPr>
          <p:cNvSpPr txBox="1"/>
          <p:nvPr/>
        </p:nvSpPr>
        <p:spPr>
          <a:xfrm>
            <a:off x="913775" y="5040580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ul. Pocztowa 2, 89-410 Więcbork</a:t>
            </a:r>
            <a:b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tel. 52 389 70 10 kom. 607 259 050</a:t>
            </a:r>
            <a:b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e-mail: zgkwiecbork@op.pl</a:t>
            </a:r>
            <a:b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NIP: 5580001466 REGON: 091416741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KRS: 0000144208  BDO: 000006552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355071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2CF48DD2-CE9A-E853-730E-E746D79E46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152" y="5261360"/>
            <a:ext cx="1105152" cy="978123"/>
          </a:xfrm>
          <a:prstGeom prst="rect">
            <a:avLst/>
          </a:prstGeom>
        </p:spPr>
      </p:pic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E70068CC-B334-D3C7-E3FE-AD803C168F17}"/>
              </a:ext>
            </a:extLst>
          </p:cNvPr>
          <p:cNvCxnSpPr/>
          <p:nvPr/>
        </p:nvCxnSpPr>
        <p:spPr>
          <a:xfrm>
            <a:off x="390123" y="5062019"/>
            <a:ext cx="1111082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561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597FF9-2C82-5050-179E-1743E6EEF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914447"/>
          </a:xfrm>
        </p:spPr>
        <p:txBody>
          <a:bodyPr>
            <a:normAutofit fontScale="900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 w="0"/>
                <a:solidFill>
                  <a:srgbClr val="2FA3E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SPRAWOZDANIE DOTYCZĄCE ŚWIADCZENIA USŁUG PRZEZ ZGK WIĘCBORK W ZAKRESIE ODBIORU ODPADÓW KOMUNALNYCH Z TERENU GMINY WIĘCBORK NA ROK 2022. </a:t>
            </a:r>
            <a:br>
              <a:rPr kumimoji="0" lang="pl-PL" sz="1800" b="1" i="0" u="none" strike="noStrike" kern="1200" cap="none" spc="0" normalizeH="0" baseline="0" noProof="0" dirty="0">
                <a:ln w="0"/>
                <a:solidFill>
                  <a:srgbClr val="2FA3E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EFFDDCEA-0791-6CC4-C2FC-2E87741E9C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3775" y="1569291"/>
            <a:ext cx="9790084" cy="3424237"/>
          </a:xfr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51751EA2-ABEF-6006-7692-3BE386E05235}"/>
              </a:ext>
            </a:extLst>
          </p:cNvPr>
          <p:cNvSpPr txBox="1"/>
          <p:nvPr/>
        </p:nvSpPr>
        <p:spPr>
          <a:xfrm>
            <a:off x="913775" y="4993528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ul. Pocztowa 2, 89-410 Więcbork</a:t>
            </a:r>
            <a:b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tel. 52 389 70 10 kom. 607 259 050</a:t>
            </a:r>
            <a:b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e-mail: zgkwiecbork@op.pl</a:t>
            </a:r>
            <a:b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NIP: 5580001466 REGON: 091416741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KRS: 0000144208  BDO: 000006552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355071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55FA4402-CF8B-231F-BF55-31D4121EF5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541" y="5202512"/>
            <a:ext cx="1105152" cy="978123"/>
          </a:xfrm>
          <a:prstGeom prst="rect">
            <a:avLst/>
          </a:prstGeom>
        </p:spPr>
      </p:pic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CBDF41A6-D75D-4370-B0DA-7EF6F5AE7F4A}"/>
              </a:ext>
            </a:extLst>
          </p:cNvPr>
          <p:cNvCxnSpPr/>
          <p:nvPr/>
        </p:nvCxnSpPr>
        <p:spPr>
          <a:xfrm>
            <a:off x="434947" y="4996851"/>
            <a:ext cx="1111082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034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960812-81D0-D698-E157-89E1694C8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555858"/>
          </a:xfrm>
        </p:spPr>
        <p:txBody>
          <a:bodyPr>
            <a:normAutofit fontScale="90000"/>
          </a:bodyPr>
          <a:lstStyle/>
          <a:p>
            <a:r>
              <a:rPr kumimoji="0" lang="pl-PL" sz="1800" b="1" i="0" u="none" strike="noStrike" kern="1200" cap="none" spc="0" normalizeH="0" baseline="0" noProof="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SPRAWOZDANIE DOTYCZĄCE ŚWIADCZENIA USŁUG PRZEZ ZGK WIĘCBORK W ZAKRESIE ODBIORU ODPADÓW KOMUNALNYCH Z TERENU GMINY WIĘCBORK NA ROK 2022.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FE7A96E-7CBC-04AF-1AC0-9B3FE399D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1378248"/>
            <a:ext cx="10364452" cy="3424107"/>
          </a:xfrm>
        </p:spPr>
        <p:txBody>
          <a:bodyPr>
            <a:normAutofit fontScale="85000" lnSpcReduction="20000"/>
          </a:bodyPr>
          <a:lstStyle/>
          <a:p>
            <a:pPr algn="l"/>
            <a:endParaRPr lang="pl-PL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l-PL" sz="2100" b="0" i="0" u="none" strike="noStrike" cap="non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Art. 69. 1. UO </a:t>
            </a:r>
            <a:r>
              <a:rPr lang="pl-PL" sz="2100" b="1" i="0" u="none" strike="noStrike" cap="none" baseline="0" dirty="0">
                <a:solidFill>
                  <a:srgbClr val="001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KPO </a:t>
            </a:r>
            <a:r>
              <a:rPr lang="pl-PL" sz="2100" b="0" i="0" u="none" strike="noStrike" cap="non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sporządza </a:t>
            </a:r>
            <a:r>
              <a:rPr lang="pl-PL" sz="2100" b="0" i="0" u="none" strike="noStrike" cap="none" baseline="0" dirty="0">
                <a:solidFill>
                  <a:srgbClr val="001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posiadacz odpadów</a:t>
            </a:r>
            <a:r>
              <a:rPr lang="pl-PL" sz="2100" b="0" i="0" u="none" strike="noStrike" cap="non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który przekazuje odpady do następnego posiadacza odpadów </a:t>
            </a:r>
            <a:r>
              <a:rPr lang="pl-PL" sz="2100" b="0" i="0" u="none" strike="noStrike" cap="none" baseline="0" dirty="0">
                <a:solidFill>
                  <a:srgbClr val="001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przed rozpoczęciem ich transportu.</a:t>
            </a:r>
          </a:p>
          <a:p>
            <a:r>
              <a:rPr lang="pl-PL" sz="2100" b="0" i="0" u="none" strike="noStrike" cap="non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•1a. Kierujący środkiem transportu, którym są transportowane odpady, jest obowiązany posiadać w trakcie transportu potwierdzenie wygenerowane z BDO, umożliwiające weryfikację informacji zawartych w KPO ze stanem rzeczywistym.</a:t>
            </a:r>
          </a:p>
          <a:p>
            <a:r>
              <a:rPr lang="pl-PL" sz="2100" b="0" i="0" u="none" strike="noStrike" cap="non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•3. </a:t>
            </a:r>
            <a:r>
              <a:rPr lang="pl-PL" sz="2100" b="0" i="0" u="none" strike="noStrike" cap="none" baseline="0" dirty="0">
                <a:solidFill>
                  <a:srgbClr val="001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Posiadacz odpadów, który przejmuje odpady </a:t>
            </a:r>
            <a:r>
              <a:rPr lang="pl-PL" sz="2100" b="0" i="0" u="none" strike="noStrike" cap="non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od innego posiadacza odpadów, niezwłocznie, każdorazowo po przejęciu tych odpadów, jest obowiązany potwierdzić w BDO przejęcie odpadów oraz dodać w niej informacje o masie odpadów, jeżeli jest ona inna niż masa podana przez posiadacza, który przekazał odpady, a także informacje o dacie i godzinie przejęcia odpadów.</a:t>
            </a:r>
          </a:p>
          <a:p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8839C95-FB06-FEA4-BB9F-B93F53E388FC}"/>
              </a:ext>
            </a:extLst>
          </p:cNvPr>
          <p:cNvSpPr txBox="1"/>
          <p:nvPr/>
        </p:nvSpPr>
        <p:spPr>
          <a:xfrm>
            <a:off x="735106" y="5141053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ul. Pocztowa 2, 89-410 Więcbork</a:t>
            </a:r>
            <a:b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tel. 52 389 70 10 kom. 607 259 050</a:t>
            </a:r>
            <a:b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e-mail: zgkwiecbork@op.pl</a:t>
            </a:r>
            <a:b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NIP: 5580001466 REGON: 091416741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KRS: 0000144208  BDO: 000006552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355071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4D77FE3A-BBD8-9950-4290-71CCBB8F7C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952" y="5261359"/>
            <a:ext cx="1105152" cy="978123"/>
          </a:xfrm>
          <a:prstGeom prst="rect">
            <a:avLst/>
          </a:prstGeom>
        </p:spPr>
      </p:pic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5471E009-BE59-2717-025A-BD3C7D22601D}"/>
              </a:ext>
            </a:extLst>
          </p:cNvPr>
          <p:cNvCxnSpPr/>
          <p:nvPr/>
        </p:nvCxnSpPr>
        <p:spPr>
          <a:xfrm>
            <a:off x="434947" y="4996851"/>
            <a:ext cx="1111082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691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F531A7-0716-452C-A982-7561B610F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7863"/>
          </a:xfr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SPRAWOZDANIE DOTYCZĄCE ŚWIADCZENIA USŁUG PRZEZ ZGK WIĘCBORK W ZAKRESIE ODBIORU ODPADÓW KOMUNALNYCH Z TERENU GMINY WIĘCBORK NA ROK 2022. </a:t>
            </a:r>
            <a:br>
              <a:rPr kumimoji="0" lang="pl-PL" sz="1800" b="1" i="0" u="none" strike="noStrike" kern="1200" cap="none" spc="0" normalizeH="0" baseline="0" noProof="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7750E98-2D93-46AA-B73B-40B3071EF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917" y="1414077"/>
            <a:ext cx="10515600" cy="375228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18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Baza danych o odpadach ma za zadanie uszczelnić system gospodarowania odpadami, zwiększyć skuteczność walki z szarą strefą oraz poprawić poziom recyklingu.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8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Obowiązki sprawozdawcze oraz ewidencyjne są generowane elektronicznie co pozwala na odpowiednie zarządzanie, gromadzenie informacjami o odpadach.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8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Obowiązek wpisu do rejestru mają przedsiębiorcy, którzy m.in. wytwarzają odpady, transportują, przetwarzają; wprowadzają produkty w opakowaniach na terytorium kraju takie jak oleje smarowe, pojazdy; opony, baterie i akumulatory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8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Wszystkim przedsiębiorcom zarejestrowanym w BDO właściwy marszałek województwa przydziela indywidualny numer rejestrowy.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8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Zakład Gospodarki Komunalnej w Więcborku posiada takowy wpis  oraz nr rejestrowy od 2018 roku.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9510247-A11B-41A2-91FF-19CE3218FC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929" y="5514752"/>
            <a:ext cx="1105152" cy="978123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2AB922DC-35FA-7C9D-4A9A-DA35F0594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589" y="5210394"/>
            <a:ext cx="11126164" cy="2438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88F79771-2464-060E-BCE3-47C2C7687AB2}"/>
              </a:ext>
            </a:extLst>
          </p:cNvPr>
          <p:cNvSpPr txBox="1"/>
          <p:nvPr/>
        </p:nvSpPr>
        <p:spPr>
          <a:xfrm>
            <a:off x="838200" y="5278813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ul. Pocztowa 2, 89-410 Więcbork</a:t>
            </a:r>
            <a:b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tel. 52 389 70 10 kom. 607 259 050</a:t>
            </a:r>
            <a:b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e-mail: zgkwiecbork@op.pl</a:t>
            </a:r>
            <a:b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NIP: 5580001466 REGON: 091416741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KRS: 0000144208  BDO: 000006552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355071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163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Łącznik prosty 5"/>
          <p:cNvCxnSpPr/>
          <p:nvPr/>
        </p:nvCxnSpPr>
        <p:spPr>
          <a:xfrm>
            <a:off x="434947" y="4996851"/>
            <a:ext cx="1111082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/>
          <p:cNvCxnSpPr/>
          <p:nvPr/>
        </p:nvCxnSpPr>
        <p:spPr>
          <a:xfrm>
            <a:off x="1558635" y="969819"/>
            <a:ext cx="886344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/>
          <p:cNvSpPr/>
          <p:nvPr/>
        </p:nvSpPr>
        <p:spPr>
          <a:xfrm>
            <a:off x="0" y="127003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SPRAWOZDANIE DOTYCZĄCE ŚWIADCZENIA USŁUG PRZEZ ZGK WIĘCBORK W ZAKRESIE ODBIORU ODPADÓW KOMUNALNYCH Z TERENU GMINY WIĘCBORK NA ROK 2022. 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3642D1E5-8C78-4C6B-A54B-E51E0256BC6F}"/>
              </a:ext>
            </a:extLst>
          </p:cNvPr>
          <p:cNvSpPr/>
          <p:nvPr/>
        </p:nvSpPr>
        <p:spPr>
          <a:xfrm>
            <a:off x="1307818" y="5221504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ul. Pocztowa 2, 89-410 Więcbork</a:t>
            </a:r>
            <a:br>
              <a:rPr lang="pl-PL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tel. 52 389 70 10 kom. 607 259 050</a:t>
            </a:r>
            <a:br>
              <a:rPr lang="pl-PL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zgkwiecbork@op.pl</a:t>
            </a:r>
            <a:br>
              <a:rPr lang="pl-PL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NIP: 5580001466 </a:t>
            </a: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REGON: </a:t>
            </a: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091416741 </a:t>
            </a:r>
          </a:p>
          <a:p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KRS: </a:t>
            </a: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0000144208  BDO: 000006552</a:t>
            </a:r>
            <a:endParaRPr lang="pl-PL" sz="1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163AFBF0-837F-4EA3-AA0B-7014EA47E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929" y="5416973"/>
            <a:ext cx="1105152" cy="978123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B14D4A3B-3BAC-45DF-9350-22820AFC17A0}"/>
              </a:ext>
            </a:extLst>
          </p:cNvPr>
          <p:cNvSpPr/>
          <p:nvPr/>
        </p:nvSpPr>
        <p:spPr>
          <a:xfrm>
            <a:off x="864176" y="1194472"/>
            <a:ext cx="1025236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Odebrane odpady od mieszkańców w 2022r.:</a:t>
            </a:r>
          </a:p>
          <a:p>
            <a:pPr algn="ctr"/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- odpady ulegające biodegradacji w ilości </a:t>
            </a:r>
            <a:r>
              <a:rPr lang="pl-PL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342,780 Mg</a:t>
            </a:r>
          </a:p>
          <a:p>
            <a:pPr algn="ctr">
              <a:lnSpc>
                <a:spcPct val="150000"/>
              </a:lnSpc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- odpady wielkogabarytowe w ilości </a:t>
            </a:r>
            <a:r>
              <a:rPr lang="pl-PL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111,780 Mg</a:t>
            </a:r>
          </a:p>
          <a:p>
            <a:pPr algn="ctr">
              <a:lnSpc>
                <a:spcPct val="150000"/>
              </a:lnSpc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-zmieszane odpady opakowaniowe w ilości </a:t>
            </a:r>
            <a:r>
              <a:rPr lang="pl-P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l-PL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192,160 Mg </a:t>
            </a:r>
          </a:p>
          <a:p>
            <a:pPr marL="285750" indent="-285750" algn="ctr">
              <a:lnSpc>
                <a:spcPct val="150000"/>
              </a:lnSpc>
              <a:buFontTx/>
              <a:buChar char="-"/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opakowania z papieru i tektury w ilości </a:t>
            </a:r>
            <a:r>
              <a:rPr lang="pl-PL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70,607 Mg</a:t>
            </a:r>
          </a:p>
          <a:p>
            <a:pPr algn="ctr">
              <a:lnSpc>
                <a:spcPct val="150000"/>
              </a:lnSpc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- zużyte urządzenia elektryczne i elektroniczne w ilości </a:t>
            </a:r>
            <a:r>
              <a:rPr lang="pl-PL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22,550 Mg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opakowania z tworzyw sztucznych w ilości </a:t>
            </a:r>
            <a:r>
              <a:rPr lang="pl-PL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117,800 Mg.</a:t>
            </a:r>
          </a:p>
          <a:p>
            <a:pPr algn="ctr">
              <a:lnSpc>
                <a:spcPct val="150000"/>
              </a:lnSpc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opakowania ze szkła w ilości </a:t>
            </a:r>
            <a:r>
              <a:rPr lang="pl-PL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295,050 Mg,</a:t>
            </a:r>
          </a:p>
          <a:p>
            <a:pPr algn="ctr">
              <a:lnSpc>
                <a:spcPct val="150000"/>
              </a:lnSpc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Ponadto popiół w ilości </a:t>
            </a:r>
            <a:r>
              <a:rPr lang="pl-PL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441,380 Mg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i zmieszane odpady komunalne w ilości </a:t>
            </a:r>
            <a:r>
              <a:rPr lang="pl-PL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1299,840 Mg</a:t>
            </a:r>
          </a:p>
          <a:p>
            <a:pPr algn="ctr"/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18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Łącznik prosty 5"/>
          <p:cNvCxnSpPr/>
          <p:nvPr/>
        </p:nvCxnSpPr>
        <p:spPr>
          <a:xfrm>
            <a:off x="434947" y="4996851"/>
            <a:ext cx="1111082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/>
          <p:cNvCxnSpPr/>
          <p:nvPr/>
        </p:nvCxnSpPr>
        <p:spPr>
          <a:xfrm>
            <a:off x="1558635" y="969819"/>
            <a:ext cx="886344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/>
          <p:cNvSpPr/>
          <p:nvPr/>
        </p:nvSpPr>
        <p:spPr>
          <a:xfrm>
            <a:off x="0" y="127003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SPRAWOZDANIE DOTYCZĄCE ŚWIADCZENIA USŁUG PRZEZ ZGK WIĘCBORK W ZAKRESIE ODBIORU ODPADÓW KOMUNALNYCH Z TERENU GMINY WIĘCBORK NA ROK 2022. 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3642D1E5-8C78-4C6B-A54B-E51E0256BC6F}"/>
              </a:ext>
            </a:extLst>
          </p:cNvPr>
          <p:cNvSpPr/>
          <p:nvPr/>
        </p:nvSpPr>
        <p:spPr>
          <a:xfrm>
            <a:off x="1307818" y="5221504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ul. Pocztowa 2, 89-410 Więcbork</a:t>
            </a:r>
            <a:br>
              <a:rPr lang="pl-PL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tel. 52 389 70 10 kom. 607 259 050</a:t>
            </a:r>
            <a:br>
              <a:rPr lang="pl-PL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zgkwiecbork@op.pl</a:t>
            </a:r>
            <a:br>
              <a:rPr lang="pl-PL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NIP: 5580001466 </a:t>
            </a: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REGON: </a:t>
            </a: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091416741 </a:t>
            </a:r>
          </a:p>
          <a:p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KRS: </a:t>
            </a: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0000144208  BDO: 000006552</a:t>
            </a:r>
            <a:endParaRPr lang="pl-PL" sz="1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163AFBF0-837F-4EA3-AA0B-7014EA47E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929" y="5416973"/>
            <a:ext cx="1105152" cy="978123"/>
          </a:xfrm>
          <a:prstGeom prst="rect">
            <a:avLst/>
          </a:prstGeom>
        </p:spPr>
      </p:pic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B45B6271-5867-40F3-BC68-8E3EB8952B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396425"/>
              </p:ext>
            </p:extLst>
          </p:nvPr>
        </p:nvGraphicFramePr>
        <p:xfrm>
          <a:off x="1255059" y="1389941"/>
          <a:ext cx="9577611" cy="24294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1683">
                  <a:extLst>
                    <a:ext uri="{9D8B030D-6E8A-4147-A177-3AD203B41FA5}">
                      <a16:colId xmlns:a16="http://schemas.microsoft.com/office/drawing/2014/main" val="3927394776"/>
                    </a:ext>
                  </a:extLst>
                </a:gridCol>
                <a:gridCol w="2698376">
                  <a:extLst>
                    <a:ext uri="{9D8B030D-6E8A-4147-A177-3AD203B41FA5}">
                      <a16:colId xmlns:a16="http://schemas.microsoft.com/office/drawing/2014/main" val="677788429"/>
                    </a:ext>
                  </a:extLst>
                </a:gridCol>
                <a:gridCol w="1783977">
                  <a:extLst>
                    <a:ext uri="{9D8B030D-6E8A-4147-A177-3AD203B41FA5}">
                      <a16:colId xmlns:a16="http://schemas.microsoft.com/office/drawing/2014/main" val="3341873756"/>
                    </a:ext>
                  </a:extLst>
                </a:gridCol>
                <a:gridCol w="1239714">
                  <a:extLst>
                    <a:ext uri="{9D8B030D-6E8A-4147-A177-3AD203B41FA5}">
                      <a16:colId xmlns:a16="http://schemas.microsoft.com/office/drawing/2014/main" val="2508978445"/>
                    </a:ext>
                  </a:extLst>
                </a:gridCol>
                <a:gridCol w="1823861">
                  <a:extLst>
                    <a:ext uri="{9D8B030D-6E8A-4147-A177-3AD203B41FA5}">
                      <a16:colId xmlns:a16="http://schemas.microsoft.com/office/drawing/2014/main" val="3397188703"/>
                    </a:ext>
                  </a:extLst>
                </a:gridCol>
              </a:tblGrid>
              <a:tr h="6697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KONTRAHENT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4" marR="68564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KOD ODPADU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4" marR="68564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ILOŚĆ ODPADÓW PODDANYCH RECYKLINGOWI (Mg)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4" marR="68564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STAWKA NETTO ZA 1 Mg 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4" marR="68564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DOCHODY BRUTTO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4" marR="68564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023039"/>
                  </a:ext>
                </a:extLst>
              </a:tr>
              <a:tr h="6841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MAD RECYCLING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4" marR="68564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b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01 01 – OPAKOWANIA                    Z PAPIERU I TEKTURY</a:t>
                      </a:r>
                    </a:p>
                  </a:txBody>
                  <a:tcPr marL="68564" marR="685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70,607</a:t>
                      </a:r>
                    </a:p>
                  </a:txBody>
                  <a:tcPr marL="68564" marR="685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100,00-300,00</a:t>
                      </a:r>
                    </a:p>
                  </a:txBody>
                  <a:tcPr marL="68564" marR="685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9848,53</a:t>
                      </a:r>
                    </a:p>
                  </a:txBody>
                  <a:tcPr marL="68564" marR="68564" marT="0" marB="0"/>
                </a:tc>
                <a:extLst>
                  <a:ext uri="{0D108BD9-81ED-4DB2-BD59-A6C34878D82A}">
                    <a16:rowId xmlns:a16="http://schemas.microsoft.com/office/drawing/2014/main" val="232834599"/>
                  </a:ext>
                </a:extLst>
              </a:tr>
              <a:tr h="5250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TESLA RECYCLING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4" marR="68564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01 23, 20 01 35, 20 01 36 – ZUŻYTY SPRZĘT ELEKTRYCZNY                   I ELEKTRONICZNY</a:t>
                      </a:r>
                    </a:p>
                  </a:txBody>
                  <a:tcPr marL="68564" marR="685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22,550</a:t>
                      </a:r>
                    </a:p>
                  </a:txBody>
                  <a:tcPr marL="68564" marR="685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ok 140,00</a:t>
                      </a:r>
                    </a:p>
                  </a:txBody>
                  <a:tcPr marL="68564" marR="685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3393,140</a:t>
                      </a:r>
                    </a:p>
                  </a:txBody>
                  <a:tcPr marL="68564" marR="68564" marT="0" marB="0"/>
                </a:tc>
                <a:extLst>
                  <a:ext uri="{0D108BD9-81ED-4DB2-BD59-A6C34878D82A}">
                    <a16:rowId xmlns:a16="http://schemas.microsoft.com/office/drawing/2014/main" val="3093463027"/>
                  </a:ext>
                </a:extLst>
              </a:tr>
              <a:tr h="28549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RAZEM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4" marR="68564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 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4" marR="68564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13241,67</a:t>
                      </a:r>
                    </a:p>
                  </a:txBody>
                  <a:tcPr marL="68564" marR="68564" marT="0" marB="0"/>
                </a:tc>
                <a:extLst>
                  <a:ext uri="{0D108BD9-81ED-4DB2-BD59-A6C34878D82A}">
                    <a16:rowId xmlns:a16="http://schemas.microsoft.com/office/drawing/2014/main" val="4221899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417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Łącznik prosty 5"/>
          <p:cNvCxnSpPr/>
          <p:nvPr/>
        </p:nvCxnSpPr>
        <p:spPr>
          <a:xfrm>
            <a:off x="434947" y="5409228"/>
            <a:ext cx="1111082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/>
          <p:cNvCxnSpPr/>
          <p:nvPr/>
        </p:nvCxnSpPr>
        <p:spPr>
          <a:xfrm>
            <a:off x="1558635" y="969819"/>
            <a:ext cx="886344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/>
          <p:cNvSpPr/>
          <p:nvPr/>
        </p:nvSpPr>
        <p:spPr>
          <a:xfrm>
            <a:off x="0" y="127003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SPRAWOZDANIE DOTYCZĄCE ŚWIADCZENIA USŁUG PRZEZ ZGK WIĘCBORK W ZAKRESIE ODBIORU ODPADÓW KOMUNALNYCH Z TERENU GMINY WIĘCBORK NA ROK 2022. 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3642D1E5-8C78-4C6B-A54B-E51E0256BC6F}"/>
              </a:ext>
            </a:extLst>
          </p:cNvPr>
          <p:cNvSpPr/>
          <p:nvPr/>
        </p:nvSpPr>
        <p:spPr>
          <a:xfrm>
            <a:off x="968188" y="5363511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ul. Pocztowa 2, 89-410 Więcbork</a:t>
            </a:r>
            <a:br>
              <a:rPr lang="pl-PL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tel. 52 389 70 10 kom. 607 259 050</a:t>
            </a:r>
            <a:br>
              <a:rPr lang="pl-PL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zgkwiecbork@op.pl</a:t>
            </a:r>
            <a:br>
              <a:rPr lang="pl-PL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NIP: 5580001466 </a:t>
            </a: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REGON: </a:t>
            </a: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091416741 </a:t>
            </a:r>
          </a:p>
          <a:p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KRS: </a:t>
            </a: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0000144208  BDO: 000006552</a:t>
            </a:r>
            <a:endParaRPr lang="pl-PL" sz="1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163AFBF0-837F-4EA3-AA0B-7014EA47E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929" y="5536170"/>
            <a:ext cx="1105152" cy="978123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B14D4A3B-3BAC-45DF-9350-22820AFC17A0}"/>
              </a:ext>
            </a:extLst>
          </p:cNvPr>
          <p:cNvSpPr/>
          <p:nvPr/>
        </p:nvSpPr>
        <p:spPr>
          <a:xfrm>
            <a:off x="819352" y="1069652"/>
            <a:ext cx="10252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PUNKT SELEKTYWNEJ ZBIÓRKI ODPADÓW KOMUNALNYCH </a:t>
            </a:r>
            <a:br>
              <a:rPr lang="pl-PL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pl-PL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W DALKOWIE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D8A29988-93A0-4646-8754-48D8798BD283}"/>
              </a:ext>
            </a:extLst>
          </p:cNvPr>
          <p:cNvSpPr/>
          <p:nvPr/>
        </p:nvSpPr>
        <p:spPr>
          <a:xfrm>
            <a:off x="434947" y="2037836"/>
            <a:ext cx="10788865" cy="3782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Punkt Selektywnej Zbiórki Odpadów Komunalnych, znajduje się w miejscowości Dalkowo na działce nr 116/3. Został utworzony przez Gminę Więcbork na podstawie art. 3 ust. 2 pkt. 6 ustawy z dnia 13 września 1996 r. o utrzymaniu czystości  i porządku w gminach (Dz. U. z 2016 r. poz. 250).</a:t>
            </a:r>
          </a:p>
          <a:p>
            <a:pPr algn="ctr">
              <a:lnSpc>
                <a:spcPct val="150000"/>
              </a:lnSpc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	Do Punktu Selektywnego Zbierania Odpadów Komunalnych mieszkańcy naszej gminy w ramach opłaty za gospodarowanie odpadami komunalnymi mają możliwość dostarczenia bez dodatkowych kosztów wytwarzane przez siebie odpady w gospodarstwie domowym zebrane selektywnie.</a:t>
            </a:r>
          </a:p>
          <a:p>
            <a:pPr algn="ctr">
              <a:lnSpc>
                <a:spcPct val="150000"/>
              </a:lnSpc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Ponadto w ramach opłaty ZGK organizuje 2 razy  w roku zbiórkę z posesji odpadów wielkogabarytowych oraz sprzętu elektrycznego i elektronicznego.</a:t>
            </a:r>
          </a:p>
          <a:p>
            <a:pPr algn="ctr">
              <a:lnSpc>
                <a:spcPct val="150000"/>
              </a:lnSpc>
            </a:pP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52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Łącznik prosty 5"/>
          <p:cNvCxnSpPr/>
          <p:nvPr/>
        </p:nvCxnSpPr>
        <p:spPr>
          <a:xfrm>
            <a:off x="434947" y="4996851"/>
            <a:ext cx="1111082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/>
          <p:cNvCxnSpPr/>
          <p:nvPr/>
        </p:nvCxnSpPr>
        <p:spPr>
          <a:xfrm>
            <a:off x="1558635" y="969819"/>
            <a:ext cx="886344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/>
          <p:cNvSpPr/>
          <p:nvPr/>
        </p:nvSpPr>
        <p:spPr>
          <a:xfrm>
            <a:off x="0" y="127003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SPRAWOZDANIE DOTYCZĄCE ŚWIADCZENIA USŁUG PRZEZ ZGK WIĘCBORK W ZAKRESIE ODBIORU ODPADÓW KOMUNALNYCH Z TERENU GMINY WIĘCBORK NA ROK 2022. 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3642D1E5-8C78-4C6B-A54B-E51E0256BC6F}"/>
              </a:ext>
            </a:extLst>
          </p:cNvPr>
          <p:cNvSpPr/>
          <p:nvPr/>
        </p:nvSpPr>
        <p:spPr>
          <a:xfrm>
            <a:off x="1307818" y="5221504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ul. Pocztowa 2, 89-410 Więcbork</a:t>
            </a:r>
            <a:br>
              <a:rPr lang="pl-PL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tel. 52 389 70 10 kom. 607 259 050</a:t>
            </a:r>
            <a:br>
              <a:rPr lang="pl-PL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zgkwiecbork@op.pl</a:t>
            </a:r>
            <a:br>
              <a:rPr lang="pl-PL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NIP: 5580001466 </a:t>
            </a: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REGON: </a:t>
            </a: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091416741 </a:t>
            </a:r>
          </a:p>
          <a:p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KRS: </a:t>
            </a: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0000144208  BDO: 000006552</a:t>
            </a:r>
            <a:endParaRPr lang="pl-PL" sz="1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163AFBF0-837F-4EA3-AA0B-7014EA47E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929" y="5416973"/>
            <a:ext cx="1105152" cy="978123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B14D4A3B-3BAC-45DF-9350-22820AFC17A0}"/>
              </a:ext>
            </a:extLst>
          </p:cNvPr>
          <p:cNvSpPr/>
          <p:nvPr/>
        </p:nvSpPr>
        <p:spPr>
          <a:xfrm>
            <a:off x="864176" y="1389941"/>
            <a:ext cx="10252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3D179A30-59D7-DF10-693E-040F3DC0F9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15844" y="1352246"/>
            <a:ext cx="3827928" cy="3236631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BB59442D-ED7A-94D2-5DF5-7DCD79096D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41204" y="1311393"/>
            <a:ext cx="3827927" cy="331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4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Łącznik prosty 5"/>
          <p:cNvCxnSpPr/>
          <p:nvPr/>
        </p:nvCxnSpPr>
        <p:spPr>
          <a:xfrm>
            <a:off x="434947" y="4996851"/>
            <a:ext cx="1111082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/>
          <p:cNvCxnSpPr/>
          <p:nvPr/>
        </p:nvCxnSpPr>
        <p:spPr>
          <a:xfrm>
            <a:off x="1558635" y="969819"/>
            <a:ext cx="886344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/>
          <p:cNvSpPr/>
          <p:nvPr/>
        </p:nvSpPr>
        <p:spPr>
          <a:xfrm>
            <a:off x="0" y="127003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SPRAWOZDANIE DOTYCZĄCE ŚWIADCZENIA USŁUG PRZEZ ZGK WIĘCBORK W ZAKRESIE ODBIORU ODPADÓW KOMUNALNYCH Z TERENU GMINY WIĘCBORK NA ROK 2022. 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3642D1E5-8C78-4C6B-A54B-E51E0256BC6F}"/>
              </a:ext>
            </a:extLst>
          </p:cNvPr>
          <p:cNvSpPr/>
          <p:nvPr/>
        </p:nvSpPr>
        <p:spPr>
          <a:xfrm>
            <a:off x="1307818" y="5221504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ul. Pocztowa 2, 89-410 Więcbork</a:t>
            </a:r>
            <a:br>
              <a:rPr lang="pl-PL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tel. 52 389 70 10 kom. 607 259 050</a:t>
            </a:r>
            <a:br>
              <a:rPr lang="pl-PL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zgkwiecbork@op.pl</a:t>
            </a:r>
            <a:br>
              <a:rPr lang="pl-PL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NIP: 5580001466 </a:t>
            </a: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REGON: </a:t>
            </a: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091416741</a:t>
            </a:r>
          </a:p>
          <a:p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KRS: </a:t>
            </a: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0000144208  BDO 000006552</a:t>
            </a:r>
            <a:endParaRPr lang="pl-PL" sz="1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163AFBF0-837F-4EA3-AA0B-7014EA47E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929" y="5416973"/>
            <a:ext cx="1105152" cy="978123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6F7196B0-CCE7-4874-B75C-68E1F929A8B1}"/>
              </a:ext>
            </a:extLst>
          </p:cNvPr>
          <p:cNvSpPr/>
          <p:nvPr/>
        </p:nvSpPr>
        <p:spPr>
          <a:xfrm>
            <a:off x="829641" y="1706521"/>
            <a:ext cx="9928005" cy="2160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ZGK Więcbork wykonywał w 2022 roku usługę w zakresie odbioru odpadów komunalnych  od właścicieli nieruchomości na terenie Gminy Więcbork na podstawie umowy po przetargu  na zadanie: </a:t>
            </a:r>
            <a:b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„Usługa odbioru  i zagospodarowania stałych odpadów komunalnych od właścicieli nieruchomości położonych na terenie Gminy Więcbork w 2022r.” </a:t>
            </a:r>
            <a:b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oraz umów zawartych z innymi podmiotami gospodarczymi</a:t>
            </a:r>
            <a:r>
              <a:rPr lang="pl-P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54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Łącznik prosty 5"/>
          <p:cNvCxnSpPr/>
          <p:nvPr/>
        </p:nvCxnSpPr>
        <p:spPr>
          <a:xfrm>
            <a:off x="390123" y="5095463"/>
            <a:ext cx="1111082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/>
          <p:cNvCxnSpPr/>
          <p:nvPr/>
        </p:nvCxnSpPr>
        <p:spPr>
          <a:xfrm>
            <a:off x="1558635" y="969819"/>
            <a:ext cx="886344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/>
          <p:cNvSpPr/>
          <p:nvPr/>
        </p:nvSpPr>
        <p:spPr>
          <a:xfrm>
            <a:off x="0" y="127003"/>
            <a:ext cx="12192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SPRAWOZDANIE DOTYCZĄCE ŚWIADCZENIA USŁUG PRZEZ ZGK WIĘCBORK W ZAKRESIE ODBIORU ODPADÓW KOMUNALNYCH Z TERENU GMINY WIĘCBORK NA ROK 2022</a:t>
            </a:r>
            <a:r>
              <a:rPr lang="pl-PL" sz="2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 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3642D1E5-8C78-4C6B-A54B-E51E0256BC6F}"/>
              </a:ext>
            </a:extLst>
          </p:cNvPr>
          <p:cNvSpPr/>
          <p:nvPr/>
        </p:nvSpPr>
        <p:spPr>
          <a:xfrm>
            <a:off x="1307818" y="5221504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ul. Pocztowa 2, 89-410 Więcbork</a:t>
            </a:r>
            <a:br>
              <a:rPr lang="pl-PL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tel. 52 389 70 10 kom. 607 259 050</a:t>
            </a:r>
            <a:br>
              <a:rPr lang="pl-PL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zgkwiecbork@op.pl</a:t>
            </a:r>
            <a:br>
              <a:rPr lang="pl-PL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NIP: 5580001466 </a:t>
            </a: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REGON: </a:t>
            </a: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091416741 </a:t>
            </a:r>
          </a:p>
          <a:p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KRS: </a:t>
            </a: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0000144208  BDO: 000006552</a:t>
            </a:r>
            <a:endParaRPr lang="pl-PL" sz="1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163AFBF0-837F-4EA3-AA0B-7014EA47E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929" y="5416973"/>
            <a:ext cx="1105152" cy="978123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B14D4A3B-3BAC-45DF-9350-22820AFC17A0}"/>
              </a:ext>
            </a:extLst>
          </p:cNvPr>
          <p:cNvSpPr/>
          <p:nvPr/>
        </p:nvSpPr>
        <p:spPr>
          <a:xfrm>
            <a:off x="864176" y="1104750"/>
            <a:ext cx="1025236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Przyjmowane odpady w PSZOK </a:t>
            </a:r>
            <a:r>
              <a:rPr lang="pl-PL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algn="ctr"/>
            <a:endParaRPr lang="pl-PL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- odpady zielone ,odpady ulegające biodegradacji, chemikalia,</a:t>
            </a:r>
          </a:p>
          <a:p>
            <a:pPr algn="ctr">
              <a:lnSpc>
                <a:spcPct val="150000"/>
              </a:lnSpc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- zużyty sprzęt elektryczny i elektroniczny, papier, szkło, tworzywa sztuczne,</a:t>
            </a:r>
          </a:p>
          <a:p>
            <a:pPr algn="ctr">
              <a:lnSpc>
                <a:spcPct val="150000"/>
              </a:lnSpc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- opakowania wielomateriałowe, metal, odpady wielkogabarytowe, odpady tworzone podczas iniekcji domowych, odzież</a:t>
            </a:r>
          </a:p>
          <a:p>
            <a:pPr algn="ctr">
              <a:lnSpc>
                <a:spcPct val="150000"/>
              </a:lnSpc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- odpady budowlane i rozbiórkowe powstające w gospodarstwach domowych </a:t>
            </a:r>
            <a:b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(do 200 kg rocznie na jedno gospodarstwo domowe)</a:t>
            </a:r>
          </a:p>
          <a:p>
            <a:pPr algn="ctr">
              <a:lnSpc>
                <a:spcPct val="150000"/>
              </a:lnSpc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- zużyte opony (do 8 sztuk rocznie na jedno gospodarstwo domowe) pochodzące </a:t>
            </a:r>
            <a:b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z pojazdów o dopuszczalnej masie całkowitej do 3,5 t.</a:t>
            </a:r>
          </a:p>
          <a:p>
            <a:pPr algn="ctr"/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56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Łącznik prosty 5"/>
          <p:cNvCxnSpPr/>
          <p:nvPr/>
        </p:nvCxnSpPr>
        <p:spPr>
          <a:xfrm>
            <a:off x="434947" y="4996851"/>
            <a:ext cx="1111082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/>
          <p:cNvCxnSpPr/>
          <p:nvPr/>
        </p:nvCxnSpPr>
        <p:spPr>
          <a:xfrm>
            <a:off x="1558635" y="969819"/>
            <a:ext cx="886344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/>
          <p:cNvSpPr/>
          <p:nvPr/>
        </p:nvSpPr>
        <p:spPr>
          <a:xfrm>
            <a:off x="0" y="127003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SPRAWOZDANIE DOTYCZĄCE ŚWIADCZENIA USŁUG PRZEZ ZGK WIĘCBORK W ZAKRESIE ODBIORU ODPADÓW KOMUNALNYCH Z TERENU GMINY WIĘCBORK NA ROK 2022. 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3642D1E5-8C78-4C6B-A54B-E51E0256BC6F}"/>
              </a:ext>
            </a:extLst>
          </p:cNvPr>
          <p:cNvSpPr/>
          <p:nvPr/>
        </p:nvSpPr>
        <p:spPr>
          <a:xfrm>
            <a:off x="1307818" y="5221504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ul. Pocztowa 2, 89-410 Więcbork</a:t>
            </a:r>
            <a:br>
              <a:rPr lang="pl-PL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tel. 52 389 70 10 kom. 607 259 050</a:t>
            </a:r>
            <a:br>
              <a:rPr lang="pl-PL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zgkwiecbork@op.pl</a:t>
            </a:r>
            <a:br>
              <a:rPr lang="pl-PL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NIP: 5580001466 </a:t>
            </a: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REGON: </a:t>
            </a: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091416741 </a:t>
            </a:r>
          </a:p>
          <a:p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KRS: </a:t>
            </a: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0000144208  BDO: 000006552</a:t>
            </a:r>
            <a:endParaRPr lang="pl-PL" sz="1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163AFBF0-837F-4EA3-AA0B-7014EA47E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929" y="5416973"/>
            <a:ext cx="1105152" cy="978123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B14D4A3B-3BAC-45DF-9350-22820AFC17A0}"/>
              </a:ext>
            </a:extLst>
          </p:cNvPr>
          <p:cNvSpPr/>
          <p:nvPr/>
        </p:nvSpPr>
        <p:spPr>
          <a:xfrm>
            <a:off x="864176" y="1104750"/>
            <a:ext cx="1025236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Przyjęcia w/w odpadów od mieszkańców dokonuje upoważniony pracownik punktu w poniedziałek, wtorek, czwartek i piątek w godz. 07:00 – 15:00,  w środę w godz. 09:00 – 17:00 i w ostatnią sobotę miesiąca                                  w godz. 08:00 – 14:00, po uprzednim ich sprawdzeniu z wykazem aktualnie przyjmowanych odpadów, zgodnie Rozporządzeniem Ministra Klimatu z dnia 3 Stycznia 2020 roku w sprawie katalogu odpadów.</a:t>
            </a:r>
          </a:p>
          <a:p>
            <a:pPr algn="ctr"/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00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Łącznik prosty 5"/>
          <p:cNvCxnSpPr/>
          <p:nvPr/>
        </p:nvCxnSpPr>
        <p:spPr>
          <a:xfrm>
            <a:off x="399088" y="5167401"/>
            <a:ext cx="1111082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/>
          <p:cNvCxnSpPr/>
          <p:nvPr/>
        </p:nvCxnSpPr>
        <p:spPr>
          <a:xfrm>
            <a:off x="1558635" y="969819"/>
            <a:ext cx="886344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/>
          <p:cNvSpPr/>
          <p:nvPr/>
        </p:nvSpPr>
        <p:spPr>
          <a:xfrm>
            <a:off x="0" y="127003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SPRAWOZDANIE DOTYCZĄCE ŚWIADCZENIA USŁUG PRZEZ ZGK WIĘCBORK W ZAKRESIE ODBIORU ODPADÓW KOMUNALNYCH Z TERENU GMINY WIĘCBORK NA ROK 2022. 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3642D1E5-8C78-4C6B-A54B-E51E0256BC6F}"/>
              </a:ext>
            </a:extLst>
          </p:cNvPr>
          <p:cNvSpPr/>
          <p:nvPr/>
        </p:nvSpPr>
        <p:spPr>
          <a:xfrm>
            <a:off x="1289889" y="5167401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ul. Pocztowa 2, 89-410 Więcbork</a:t>
            </a:r>
            <a:br>
              <a:rPr lang="pl-PL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tel. 52 389 70 10 kom. 607 259 050</a:t>
            </a:r>
            <a:br>
              <a:rPr lang="pl-PL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zgkwiecbork@op.pl</a:t>
            </a:r>
            <a:br>
              <a:rPr lang="pl-PL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NIP: 5580001466 </a:t>
            </a: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REGON: </a:t>
            </a: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091416741 </a:t>
            </a:r>
          </a:p>
          <a:p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KRS: </a:t>
            </a: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0000144208  BDO: 000006552</a:t>
            </a:r>
            <a:endParaRPr lang="pl-PL" sz="1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163AFBF0-837F-4EA3-AA0B-7014EA47E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929" y="5416973"/>
            <a:ext cx="1105152" cy="978123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B14D4A3B-3BAC-45DF-9350-22820AFC17A0}"/>
              </a:ext>
            </a:extLst>
          </p:cNvPr>
          <p:cNvSpPr/>
          <p:nvPr/>
        </p:nvSpPr>
        <p:spPr>
          <a:xfrm>
            <a:off x="864176" y="1104750"/>
            <a:ext cx="10252364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W 2022 roku na punkt  PSZOK od mieszkańców przyjęte zostały następujące odpady:</a:t>
            </a:r>
          </a:p>
          <a:p>
            <a:pPr algn="ctr">
              <a:lnSpc>
                <a:spcPct val="150000"/>
              </a:lnSpc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-zużyte opony w ilości </a:t>
            </a:r>
            <a:r>
              <a:rPr lang="pl-PL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18,520 Mg  </a:t>
            </a:r>
          </a:p>
          <a:p>
            <a:pPr algn="ctr">
              <a:lnSpc>
                <a:spcPct val="150000"/>
              </a:lnSpc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-odpady budowlane w ilości </a:t>
            </a:r>
            <a:r>
              <a:rPr lang="pl-PL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66,140 Mg </a:t>
            </a:r>
          </a:p>
          <a:p>
            <a:pPr algn="ctr">
              <a:lnSpc>
                <a:spcPct val="150000"/>
              </a:lnSpc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-zużyte urządzenia elektryczne i elektroniczne w ilości </a:t>
            </a:r>
            <a:r>
              <a:rPr lang="pl-PL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2,960 Mg  </a:t>
            </a:r>
          </a:p>
          <a:p>
            <a:pPr algn="ctr">
              <a:lnSpc>
                <a:spcPct val="150000"/>
              </a:lnSpc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-odpady ulegające biodegradacji w ilości </a:t>
            </a:r>
            <a:r>
              <a:rPr lang="pl-PL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31,380 Mg  </a:t>
            </a:r>
          </a:p>
          <a:p>
            <a:pPr algn="ctr">
              <a:lnSpc>
                <a:spcPct val="150000"/>
              </a:lnSpc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-odpady wielkogabarytowe w ilości </a:t>
            </a:r>
            <a:r>
              <a:rPr lang="pl-PL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23,160 Mg  </a:t>
            </a:r>
          </a:p>
          <a:p>
            <a:pPr algn="ctr">
              <a:lnSpc>
                <a:spcPct val="150000"/>
              </a:lnSpc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-chemikalia w ilości </a:t>
            </a:r>
            <a:r>
              <a:rPr lang="pl-PL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1,940 Mg  </a:t>
            </a:r>
          </a:p>
          <a:p>
            <a:pPr algn="ctr">
              <a:lnSpc>
                <a:spcPct val="150000"/>
              </a:lnSpc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-odzież w ilości </a:t>
            </a:r>
            <a:r>
              <a:rPr lang="pl-PL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3,720 Mg</a:t>
            </a:r>
          </a:p>
          <a:p>
            <a:pPr algn="ctr">
              <a:lnSpc>
                <a:spcPct val="150000"/>
              </a:lnSpc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- papa w ilości </a:t>
            </a:r>
            <a:r>
              <a:rPr lang="pl-PL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6,380 Mg</a:t>
            </a:r>
          </a:p>
          <a:p>
            <a:pPr algn="ctr">
              <a:lnSpc>
                <a:spcPct val="150000"/>
              </a:lnSpc>
            </a:pPr>
            <a:r>
              <a:rPr lang="pl-P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lampy w ilości </a:t>
            </a:r>
            <a:r>
              <a:rPr lang="pl-PL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0,150 Mg</a:t>
            </a:r>
          </a:p>
          <a:p>
            <a:pPr algn="ctr"/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27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Łącznik prosty 5"/>
          <p:cNvCxnSpPr/>
          <p:nvPr/>
        </p:nvCxnSpPr>
        <p:spPr>
          <a:xfrm>
            <a:off x="434947" y="4996851"/>
            <a:ext cx="1111082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/>
          <p:cNvCxnSpPr/>
          <p:nvPr/>
        </p:nvCxnSpPr>
        <p:spPr>
          <a:xfrm>
            <a:off x="1558635" y="969819"/>
            <a:ext cx="886344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/>
          <p:cNvSpPr/>
          <p:nvPr/>
        </p:nvSpPr>
        <p:spPr>
          <a:xfrm>
            <a:off x="0" y="127003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SPRAWOZDANIE DOTYCZĄCE ŚWIADCZENIA USŁUG PRZEZ ZGK WIĘCBORK W ZAKRESIE ODBIORU ODPADÓW KOMUNALNYCH Z TERENU GMINY WIĘCBORK NA ROK 2022. 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3642D1E5-8C78-4C6B-A54B-E51E0256BC6F}"/>
              </a:ext>
            </a:extLst>
          </p:cNvPr>
          <p:cNvSpPr/>
          <p:nvPr/>
        </p:nvSpPr>
        <p:spPr>
          <a:xfrm>
            <a:off x="1307818" y="522150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pl-PL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163AFBF0-837F-4EA3-AA0B-7014EA47E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929" y="5265062"/>
            <a:ext cx="1105152" cy="978123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B14D4A3B-3BAC-45DF-9350-22820AFC17A0}"/>
              </a:ext>
            </a:extLst>
          </p:cNvPr>
          <p:cNvSpPr/>
          <p:nvPr/>
        </p:nvSpPr>
        <p:spPr>
          <a:xfrm>
            <a:off x="864176" y="1076356"/>
            <a:ext cx="102523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INFORMACJA DOT. POJEMNIKÓW</a:t>
            </a:r>
            <a:r>
              <a:rPr kumimoji="0" lang="pl-PL" sz="24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</a:t>
            </a:r>
            <a:endParaRPr lang="pl-PL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Przy budynkach wielolokalowych na terenie gminy   podstawione są pojemniki 1100l. w ilości:</a:t>
            </a:r>
          </a:p>
          <a:p>
            <a:pPr marL="342900" indent="-342900" algn="ctr">
              <a:lnSpc>
                <a:spcPct val="150000"/>
              </a:lnSpc>
              <a:buFontTx/>
              <a:buChar char="-"/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na odpady zmieszane- </a:t>
            </a:r>
            <a:r>
              <a:rPr lang="pl-PL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59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sztuk</a:t>
            </a:r>
          </a:p>
          <a:p>
            <a:pPr marL="342900" indent="-342900" algn="ctr">
              <a:lnSpc>
                <a:spcPct val="150000"/>
              </a:lnSpc>
              <a:buFontTx/>
              <a:buChar char="-"/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na szkło- </a:t>
            </a:r>
            <a:r>
              <a:rPr lang="pl-PL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18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sztuk</a:t>
            </a:r>
          </a:p>
          <a:p>
            <a:pPr marL="342900" indent="-342900" algn="ctr">
              <a:lnSpc>
                <a:spcPct val="150000"/>
              </a:lnSpc>
              <a:buFontTx/>
              <a:buChar char="-"/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na plastik- </a:t>
            </a:r>
            <a:r>
              <a:rPr lang="pl-PL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58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sztuk,</a:t>
            </a:r>
          </a:p>
          <a:p>
            <a:pPr>
              <a:lnSpc>
                <a:spcPct val="150000"/>
              </a:lnSpc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        ponadto na terenie gminy od początku funkcjonowania systemu zakład wyposażył mieszkańców w     	pojemniki na odpady zmieszane w ilości:</a:t>
            </a:r>
          </a:p>
          <a:p>
            <a:pPr marL="342900" indent="-342900" algn="ctr">
              <a:lnSpc>
                <a:spcPct val="150000"/>
              </a:lnSpc>
              <a:buFontTx/>
              <a:buChar char="-"/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120l. -</a:t>
            </a:r>
            <a:r>
              <a:rPr lang="pl-PL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1705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sztuk</a:t>
            </a:r>
          </a:p>
          <a:p>
            <a:pPr marL="342900" indent="-342900" algn="ctr">
              <a:lnSpc>
                <a:spcPct val="150000"/>
              </a:lnSpc>
              <a:buFontTx/>
              <a:buChar char="-"/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240l. -</a:t>
            </a:r>
            <a:r>
              <a:rPr lang="pl-PL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353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sztuk</a:t>
            </a:r>
          </a:p>
          <a:p>
            <a:pPr marL="342900" indent="-342900">
              <a:buFontTx/>
              <a:buChar char="-"/>
            </a:pP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1AD119E9-B458-EA55-CEFE-FA36559506DD}"/>
              </a:ext>
            </a:extLst>
          </p:cNvPr>
          <p:cNvSpPr txBox="1"/>
          <p:nvPr/>
        </p:nvSpPr>
        <p:spPr>
          <a:xfrm>
            <a:off x="1307818" y="5026368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ul. Pocztowa 2, 89-410 Więcbork</a:t>
            </a:r>
            <a:b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tel. 52 389 70 10 kom. 607 259 050 </a:t>
            </a:r>
            <a:b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e-mail: zgkwiecbork@op.pl</a:t>
            </a:r>
            <a:b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NIP: 5580001466 REGON: 091416741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KRS: 0000144208  BDO:000006552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355071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5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450AFB-0576-DEED-E417-4E24E0512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475129"/>
            <a:ext cx="10364451" cy="744071"/>
          </a:xfrm>
        </p:spPr>
        <p:txBody>
          <a:bodyPr>
            <a:normAutofit fontScale="900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 w="0"/>
                <a:solidFill>
                  <a:srgbClr val="2FA3E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SPRAWOZDANIE DOTYCZĄCE ŚWIADCZENIA USŁUG PRZEZ ZGK WIĘCBORK W ZAKRESIE ODBIORU ODPADÓW KOMUNALNYCH Z TERENU GMINY WIĘCBORK NA ROK 2022. </a:t>
            </a:r>
            <a:br>
              <a:rPr kumimoji="0" lang="pl-PL" sz="1800" b="1" i="0" u="none" strike="noStrike" kern="1200" cap="none" spc="0" normalizeH="0" baseline="0" noProof="0" dirty="0">
                <a:ln w="0"/>
                <a:solidFill>
                  <a:srgbClr val="2FA3E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310018D6-AABE-1706-F524-CF6217D6EC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0058" y="2208673"/>
            <a:ext cx="4106627" cy="2934507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E9930055-774F-9B35-371A-6F46C33A55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25124" y="2164676"/>
            <a:ext cx="4106631" cy="3022508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048BF49D-CFB8-FD5C-1C81-49A828C14C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01821" y="2164675"/>
            <a:ext cx="4106630" cy="302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0405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471B10-9F0A-46A6-8C1A-A4CF24C1C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48505"/>
            <a:ext cx="10364451" cy="1059571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pl-PL" sz="1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SPRAWOZDANIE DOTYCZĄCE ŚWIADCZENIA USŁUG PRZEZ ZGK WIĘCBORK W ZAKRESIE ODBIORU  	ODPADÓW KOMUNALNYCH Z TERENU GMINY WIĘCBORK NA ROK 2022. </a:t>
            </a:r>
            <a:br>
              <a:rPr lang="pl-PL" sz="1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b="1" dirty="0">
                <a:ln w="0"/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lang="pl-PL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CE8015B-CE3C-4213-9146-A3983AA53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967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selektywnego zbierania popiołu i odpadów zielonych na terenie miasta ustawiono pojemniki 1100l. W ilości :</a:t>
            </a:r>
          </a:p>
          <a:p>
            <a:pPr marL="0" indent="0">
              <a:buNone/>
            </a:pPr>
            <a:endParaRPr lang="pl-PL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pl-PL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 sztuk na popiół</a:t>
            </a:r>
          </a:p>
          <a:p>
            <a:pPr>
              <a:buFontTx/>
              <a:buChar char="-"/>
            </a:pPr>
            <a:r>
              <a:rPr lang="pl-PL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21 sztuk na odpady ulegające biodegradacji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A58B741-83D4-4DD8-9E40-F37537789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518" y="5278957"/>
            <a:ext cx="1105152" cy="978123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EA0D782C-3CCF-5FE2-17A6-E469526C5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236" y="4923647"/>
            <a:ext cx="11126164" cy="24386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9E0FD996-89E4-D488-EE58-DA73E4619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918" y="1579043"/>
            <a:ext cx="11126164" cy="24386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AADC679A-FCBA-8E01-2688-A8E244A9BAD6}"/>
              </a:ext>
            </a:extLst>
          </p:cNvPr>
          <p:cNvSpPr txBox="1"/>
          <p:nvPr/>
        </p:nvSpPr>
        <p:spPr>
          <a:xfrm>
            <a:off x="735106" y="5088701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ul. Pocztowa 2, 89-410 Więcbork</a:t>
            </a:r>
            <a:b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tel. 52 389 70 10 kom. 607 259 050 </a:t>
            </a:r>
            <a:b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e-mail: zgkwiecbork@op.pl</a:t>
            </a:r>
            <a:b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NIP: 5580001466 REGON: 091416741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KRS: 0000144208  BDO:000006552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355071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0288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Łącznik prosty 5"/>
          <p:cNvCxnSpPr/>
          <p:nvPr/>
        </p:nvCxnSpPr>
        <p:spPr>
          <a:xfrm>
            <a:off x="434947" y="4996851"/>
            <a:ext cx="1111082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/>
          <p:cNvCxnSpPr/>
          <p:nvPr/>
        </p:nvCxnSpPr>
        <p:spPr>
          <a:xfrm>
            <a:off x="1558635" y="969819"/>
            <a:ext cx="886344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/>
          <p:cNvSpPr/>
          <p:nvPr/>
        </p:nvSpPr>
        <p:spPr>
          <a:xfrm>
            <a:off x="0" y="127003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SPRAWOZDANIE DOTYCZĄCE ŚWIADCZENIA USŁUG PRZEZ ZGK WIĘCBORK W ZAKRESIE ODBIORU ODPADÓW KOMUNALNYCH Z TERENU GMINY WIĘCBORK NA ROK 2022. 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163AFBF0-837F-4EA3-AA0B-7014EA47E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929" y="5416973"/>
            <a:ext cx="1105152" cy="978123"/>
          </a:xfrm>
          <a:prstGeom prst="rect">
            <a:avLst/>
          </a:prstGeom>
        </p:spPr>
      </p:pic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03F02869-0A1F-4DBA-865A-C601F61158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829276"/>
              </p:ext>
            </p:extLst>
          </p:nvPr>
        </p:nvGraphicFramePr>
        <p:xfrm>
          <a:off x="1299882" y="1389941"/>
          <a:ext cx="9122200" cy="30148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1780">
                  <a:extLst>
                    <a:ext uri="{9D8B030D-6E8A-4147-A177-3AD203B41FA5}">
                      <a16:colId xmlns:a16="http://schemas.microsoft.com/office/drawing/2014/main" val="2085827875"/>
                    </a:ext>
                  </a:extLst>
                </a:gridCol>
                <a:gridCol w="974251">
                  <a:extLst>
                    <a:ext uri="{9D8B030D-6E8A-4147-A177-3AD203B41FA5}">
                      <a16:colId xmlns:a16="http://schemas.microsoft.com/office/drawing/2014/main" val="4222382864"/>
                    </a:ext>
                  </a:extLst>
                </a:gridCol>
                <a:gridCol w="798826">
                  <a:extLst>
                    <a:ext uri="{9D8B030D-6E8A-4147-A177-3AD203B41FA5}">
                      <a16:colId xmlns:a16="http://schemas.microsoft.com/office/drawing/2014/main" val="1838738623"/>
                    </a:ext>
                  </a:extLst>
                </a:gridCol>
                <a:gridCol w="1007750">
                  <a:extLst>
                    <a:ext uri="{9D8B030D-6E8A-4147-A177-3AD203B41FA5}">
                      <a16:colId xmlns:a16="http://schemas.microsoft.com/office/drawing/2014/main" val="89048466"/>
                    </a:ext>
                  </a:extLst>
                </a:gridCol>
                <a:gridCol w="958591">
                  <a:extLst>
                    <a:ext uri="{9D8B030D-6E8A-4147-A177-3AD203B41FA5}">
                      <a16:colId xmlns:a16="http://schemas.microsoft.com/office/drawing/2014/main" val="529988616"/>
                    </a:ext>
                  </a:extLst>
                </a:gridCol>
                <a:gridCol w="1093778">
                  <a:extLst>
                    <a:ext uri="{9D8B030D-6E8A-4147-A177-3AD203B41FA5}">
                      <a16:colId xmlns:a16="http://schemas.microsoft.com/office/drawing/2014/main" val="1899589935"/>
                    </a:ext>
                  </a:extLst>
                </a:gridCol>
                <a:gridCol w="884854">
                  <a:extLst>
                    <a:ext uri="{9D8B030D-6E8A-4147-A177-3AD203B41FA5}">
                      <a16:colId xmlns:a16="http://schemas.microsoft.com/office/drawing/2014/main" val="2128336761"/>
                    </a:ext>
                  </a:extLst>
                </a:gridCol>
                <a:gridCol w="1142936">
                  <a:extLst>
                    <a:ext uri="{9D8B030D-6E8A-4147-A177-3AD203B41FA5}">
                      <a16:colId xmlns:a16="http://schemas.microsoft.com/office/drawing/2014/main" val="2970131964"/>
                    </a:ext>
                  </a:extLst>
                </a:gridCol>
                <a:gridCol w="909434">
                  <a:extLst>
                    <a:ext uri="{9D8B030D-6E8A-4147-A177-3AD203B41FA5}">
                      <a16:colId xmlns:a16="http://schemas.microsoft.com/office/drawing/2014/main" val="102405229"/>
                    </a:ext>
                  </a:extLst>
                </a:gridCol>
              </a:tblGrid>
              <a:tr h="228206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u="sng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Rodzaj odpadu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u="sng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Rok 2019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u="sng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Rok 2020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u="sng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Rok 2021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u="sng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Rok 2022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1457187"/>
                  </a:ext>
                </a:extLst>
              </a:tr>
              <a:tr h="22820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ilość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dirty="0">
                          <a:solidFill>
                            <a:srgbClr val="CC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cena</a:t>
                      </a:r>
                      <a:endParaRPr lang="pl-PL" sz="1200" dirty="0">
                        <a:solidFill>
                          <a:srgbClr val="CC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ilość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dirty="0">
                          <a:solidFill>
                            <a:srgbClr val="CC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ilość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dirty="0">
                          <a:solidFill>
                            <a:srgbClr val="CC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ilość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dirty="0">
                          <a:solidFill>
                            <a:srgbClr val="CC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cena</a:t>
                      </a:r>
                      <a:endParaRPr lang="pl-PL" sz="1200" dirty="0">
                        <a:solidFill>
                          <a:srgbClr val="CC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4226370"/>
                  </a:ext>
                </a:extLst>
              </a:tr>
              <a:tr h="30430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Odpady zmieszane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1788,072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318,00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1321,18 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398,00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1428,74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435,00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1299,84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435,00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5270657"/>
                  </a:ext>
                </a:extLst>
              </a:tr>
              <a:tr h="48269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Odpady wielkogabarytowe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116,68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460,00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114,68 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600,00 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111,56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800,00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111,78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800,00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7336439"/>
                  </a:ext>
                </a:extLst>
              </a:tr>
              <a:tr h="48269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Odpady ulegające biodegradacji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211,88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15,00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387,09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15,00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407,5603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200-300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342,78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450,00-600,00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1483776"/>
                  </a:ext>
                </a:extLst>
              </a:tr>
              <a:tr h="29833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popiół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455,98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479,72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122,50 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510,14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130-500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441,38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130,00-491,00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423173"/>
                  </a:ext>
                </a:extLst>
              </a:tr>
              <a:tr h="70630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Plastik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222,97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38,00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228,58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100,00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164,02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250,00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192,16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250,00-475,00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0562550"/>
                  </a:ext>
                </a:extLst>
              </a:tr>
            </a:tbl>
          </a:graphicData>
        </a:graphic>
      </p:graphicFrame>
      <p:sp>
        <p:nvSpPr>
          <p:cNvPr id="4" name="pole tekstowe 3">
            <a:extLst>
              <a:ext uri="{FF2B5EF4-FFF2-40B4-BE49-F238E27FC236}">
                <a16:creationId xmlns:a16="http://schemas.microsoft.com/office/drawing/2014/main" id="{C3319952-B253-F234-47CB-EF8FC8069554}"/>
              </a:ext>
            </a:extLst>
          </p:cNvPr>
          <p:cNvSpPr txBox="1"/>
          <p:nvPr/>
        </p:nvSpPr>
        <p:spPr>
          <a:xfrm>
            <a:off x="1183342" y="5071657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ul. Pocztowa 2, 89-410 Więcbork</a:t>
            </a:r>
            <a:b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tel. 52 389 70 10 kom. 607 259 050 </a:t>
            </a:r>
            <a:b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e-mail: zgkwiecbork@op.pl</a:t>
            </a:r>
            <a:b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NIP: 5580001466 REGON: 091416741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KRS: 0000144208  BDO:000006552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355071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21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Łącznik prosty 5"/>
          <p:cNvCxnSpPr/>
          <p:nvPr/>
        </p:nvCxnSpPr>
        <p:spPr>
          <a:xfrm>
            <a:off x="434947" y="4996851"/>
            <a:ext cx="1111082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/>
          <p:cNvCxnSpPr/>
          <p:nvPr/>
        </p:nvCxnSpPr>
        <p:spPr>
          <a:xfrm>
            <a:off x="1558635" y="969819"/>
            <a:ext cx="886344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/>
          <p:cNvSpPr/>
          <p:nvPr/>
        </p:nvSpPr>
        <p:spPr>
          <a:xfrm>
            <a:off x="0" y="127003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SPRAWOZDANIE DOTYCZĄCE ŚWIADCZENIA USŁUG PRZEZ ZGK WIĘCBORK W ZAKRESIE ODBIORU ODPADÓW KOMUNALNYCH Z TERENU GMINY WIĘCBORK NA ROK 2022. 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163AFBF0-837F-4EA3-AA0B-7014EA47E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929" y="5416973"/>
            <a:ext cx="1105152" cy="978123"/>
          </a:xfrm>
          <a:prstGeom prst="rect">
            <a:avLst/>
          </a:prstGeom>
        </p:spPr>
      </p:pic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id="{AAC88E5D-4193-7177-CFAF-BBA39D0D51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56038"/>
              </p:ext>
            </p:extLst>
          </p:nvPr>
        </p:nvGraphicFramePr>
        <p:xfrm>
          <a:off x="1434354" y="1389941"/>
          <a:ext cx="8462682" cy="33075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0156">
                  <a:extLst>
                    <a:ext uri="{9D8B030D-6E8A-4147-A177-3AD203B41FA5}">
                      <a16:colId xmlns:a16="http://schemas.microsoft.com/office/drawing/2014/main" val="2133292319"/>
                    </a:ext>
                  </a:extLst>
                </a:gridCol>
                <a:gridCol w="1461252">
                  <a:extLst>
                    <a:ext uri="{9D8B030D-6E8A-4147-A177-3AD203B41FA5}">
                      <a16:colId xmlns:a16="http://schemas.microsoft.com/office/drawing/2014/main" val="1229880745"/>
                    </a:ext>
                  </a:extLst>
                </a:gridCol>
                <a:gridCol w="2401051">
                  <a:extLst>
                    <a:ext uri="{9D8B030D-6E8A-4147-A177-3AD203B41FA5}">
                      <a16:colId xmlns:a16="http://schemas.microsoft.com/office/drawing/2014/main" val="1524722495"/>
                    </a:ext>
                  </a:extLst>
                </a:gridCol>
                <a:gridCol w="2610223">
                  <a:extLst>
                    <a:ext uri="{9D8B030D-6E8A-4147-A177-3AD203B41FA5}">
                      <a16:colId xmlns:a16="http://schemas.microsoft.com/office/drawing/2014/main" val="69404810"/>
                    </a:ext>
                  </a:extLst>
                </a:gridCol>
              </a:tblGrid>
              <a:tr h="6453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Rodzaj odpadu</a:t>
                      </a:r>
                      <a:endParaRPr lang="pl-PL" sz="12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Ilość w Mg</a:t>
                      </a:r>
                      <a:endParaRPr lang="pl-PL" sz="12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Stawka netto</a:t>
                      </a:r>
                      <a:endParaRPr lang="pl-PL" sz="12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Koszty brutto</a:t>
                      </a:r>
                      <a:endParaRPr lang="pl-PL" sz="12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118851"/>
                  </a:ext>
                </a:extLst>
              </a:tr>
              <a:tr h="4437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Odpady zmieszane</a:t>
                      </a:r>
                      <a:endParaRPr lang="pl-PL" sz="12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1299,84</a:t>
                      </a:r>
                      <a:endParaRPr lang="pl-PL" sz="12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453,00</a:t>
                      </a:r>
                      <a:endParaRPr lang="pl-PL" sz="1200" b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610664,83</a:t>
                      </a:r>
                      <a:endParaRPr lang="pl-PL" sz="1200" b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3595929"/>
                  </a:ext>
                </a:extLst>
              </a:tr>
              <a:tr h="4437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Popiół</a:t>
                      </a:r>
                      <a:endParaRPr lang="pl-PL" sz="12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441,38</a:t>
                      </a:r>
                      <a:endParaRPr lang="pl-PL" sz="1200" b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130,00-491,00</a:t>
                      </a:r>
                      <a:endParaRPr lang="pl-PL" sz="1200" b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97737,34</a:t>
                      </a:r>
                      <a:endParaRPr lang="pl-PL" sz="1200" b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0331638"/>
                  </a:ext>
                </a:extLst>
              </a:tr>
              <a:tr h="4437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Meble</a:t>
                      </a:r>
                      <a:endParaRPr lang="pl-PL" sz="12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111,78</a:t>
                      </a:r>
                      <a:endParaRPr lang="pl-PL" sz="12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800,00</a:t>
                      </a:r>
                      <a:endParaRPr lang="pl-PL" sz="1200" b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96577,92</a:t>
                      </a:r>
                      <a:endParaRPr lang="pl-PL" sz="1200" b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004327"/>
                  </a:ext>
                </a:extLst>
              </a:tr>
              <a:tr h="4437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Plastik</a:t>
                      </a:r>
                      <a:endParaRPr lang="pl-PL" sz="12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249,65</a:t>
                      </a:r>
                      <a:endParaRPr lang="pl-PL" sz="12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250,00-475,00</a:t>
                      </a:r>
                      <a:endParaRPr lang="pl-PL" sz="12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107617,19</a:t>
                      </a:r>
                      <a:endParaRPr lang="pl-PL" sz="1200" b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4493281"/>
                  </a:ext>
                </a:extLst>
              </a:tr>
              <a:tr h="4437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Odpady </a:t>
                      </a:r>
                      <a:r>
                        <a:rPr lang="pl-PL" sz="12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</a:t>
                      </a:r>
                      <a:endParaRPr lang="pl-PL" sz="12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342,78</a:t>
                      </a:r>
                      <a:endParaRPr lang="pl-PL" sz="1200" b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450,00-600,00</a:t>
                      </a:r>
                      <a:endParaRPr lang="pl-PL" sz="12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196913,806</a:t>
                      </a:r>
                      <a:endParaRPr lang="pl-PL" sz="1200" b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7639900"/>
                  </a:ext>
                </a:extLst>
              </a:tr>
              <a:tr h="4437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RAZEM</a:t>
                      </a:r>
                      <a:endParaRPr lang="pl-PL" sz="12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200" b="1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2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1109511,086</a:t>
                      </a:r>
                      <a:endParaRPr lang="pl-PL" sz="12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0078016"/>
                  </a:ext>
                </a:extLst>
              </a:tr>
            </a:tbl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DC3D6106-EB10-7B21-41C4-16C0E111E229}"/>
              </a:ext>
            </a:extLst>
          </p:cNvPr>
          <p:cNvSpPr txBox="1"/>
          <p:nvPr/>
        </p:nvSpPr>
        <p:spPr>
          <a:xfrm>
            <a:off x="1299883" y="5193337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ul. Pocztowa 2, 89-410 Więcbork</a:t>
            </a:r>
            <a:b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tel. 52 389 70 10 kom. 607 259 050 </a:t>
            </a:r>
            <a:b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e-mail: zgkwiecbork@op.pl</a:t>
            </a:r>
            <a:b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NIP: 5580001466 REGON: 091416741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KRS: 0000144208  BDO:000006552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355071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75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36D906-3AF7-A0B6-4143-D19365089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0"/>
            <a:ext cx="10364451" cy="1201271"/>
          </a:xfrm>
        </p:spPr>
        <p:txBody>
          <a:bodyPr anchor="t">
            <a:normAutofit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pl-PL" sz="1800" b="1" i="0" u="none" strike="noStrike" kern="1200" cap="none" spc="0" normalizeH="0" baseline="0" noProof="0" dirty="0">
                <a:ln w="0"/>
                <a:solidFill>
                  <a:srgbClr val="2FA3E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br>
              <a:rPr kumimoji="0" lang="pl-PL" sz="1800" b="1" i="0" u="none" strike="noStrike" kern="1200" cap="none" spc="0" normalizeH="0" baseline="0" noProof="0" dirty="0">
                <a:ln w="0"/>
                <a:solidFill>
                  <a:srgbClr val="2FA3E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pl-PL" sz="1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SPRAWOZDANIE DOTYCZĄCE ŚWIADCZENIA USŁUG PRZEZ ZGK WIĘCBORK W ZAKRESIE ODBIORU ODPADÓW KOMUNALNYCH Z TERENU GMINY WIĘCBORK NA ROK 2022. </a:t>
            </a:r>
            <a:br>
              <a:rPr lang="pl-PL" sz="1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1600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341ECF25-8B76-D605-6400-34AE670188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9813798"/>
              </p:ext>
            </p:extLst>
          </p:nvPr>
        </p:nvGraphicFramePr>
        <p:xfrm>
          <a:off x="913775" y="1299883"/>
          <a:ext cx="10363200" cy="3731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Obraz 4">
            <a:extLst>
              <a:ext uri="{FF2B5EF4-FFF2-40B4-BE49-F238E27FC236}">
                <a16:creationId xmlns:a16="http://schemas.microsoft.com/office/drawing/2014/main" id="{9C7236B7-A17D-CE27-D6EA-A953A7CA17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718" y="5302836"/>
            <a:ext cx="1105152" cy="978123"/>
          </a:xfrm>
          <a:prstGeom prst="rect">
            <a:avLst/>
          </a:prstGeom>
        </p:spPr>
      </p:pic>
      <p:cxnSp>
        <p:nvCxnSpPr>
          <p:cNvPr id="3" name="Łącznik prosty 2">
            <a:extLst>
              <a:ext uri="{FF2B5EF4-FFF2-40B4-BE49-F238E27FC236}">
                <a16:creationId xmlns:a16="http://schemas.microsoft.com/office/drawing/2014/main" id="{5C6C88B8-217E-48D5-809E-2D267D462563}"/>
              </a:ext>
            </a:extLst>
          </p:cNvPr>
          <p:cNvCxnSpPr/>
          <p:nvPr/>
        </p:nvCxnSpPr>
        <p:spPr>
          <a:xfrm>
            <a:off x="434947" y="4996851"/>
            <a:ext cx="1111082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E9AA700-04E0-ED17-1880-5392AB6E203A}"/>
              </a:ext>
            </a:extLst>
          </p:cNvPr>
          <p:cNvSpPr txBox="1"/>
          <p:nvPr/>
        </p:nvSpPr>
        <p:spPr>
          <a:xfrm>
            <a:off x="1559859" y="5130179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ul. Pocztowa 2, 89-410 Więcbork</a:t>
            </a:r>
            <a:b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tel. 52 389 70 10 kom. 607 259 050 </a:t>
            </a:r>
            <a:b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e-mail: zgkwiecbork@op.pl</a:t>
            </a:r>
            <a:b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NIP: 5580001466 REGON: 091416741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KRS: 0000144208  BDO:000006552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355071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4818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2C6965-876B-49C3-A4A4-31A49B18F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5440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pl-PL" sz="2000" b="1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SPRAWOZDANIE DOTYCZĄCE ŚWIADCZENIA USŁUG PRZEZ ZGK WIĘCBORK W ZAKRESIE ODBIORU ODPADÓW KOMUNALNYCH Z TERENU GMINY WIĘCBORK NA ROK 2022. </a:t>
            </a:r>
            <a:br>
              <a:rPr lang="pl-PL" sz="2000" b="1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61A8B1A5-E13D-48E3-90DC-F7EF3E6623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705" y="5213337"/>
            <a:ext cx="1105152" cy="978123"/>
          </a:xfrm>
          <a:prstGeom prst="rect">
            <a:avLst/>
          </a:prstGeom>
        </p:spPr>
      </p:pic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99857B62-94BB-A347-7B10-FAF754A53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4172" y="2367094"/>
            <a:ext cx="8293194" cy="2100668"/>
          </a:xfrm>
        </p:spPr>
        <p:txBody>
          <a:bodyPr/>
          <a:lstStyle/>
          <a:p>
            <a:endParaRPr lang="pl-PL" dirty="0"/>
          </a:p>
        </p:txBody>
      </p:sp>
      <p:graphicFrame>
        <p:nvGraphicFramePr>
          <p:cNvPr id="12" name="Wykres 11">
            <a:extLst>
              <a:ext uri="{FF2B5EF4-FFF2-40B4-BE49-F238E27FC236}">
                <a16:creationId xmlns:a16="http://schemas.microsoft.com/office/drawing/2014/main" id="{186C82AA-2E51-FD3B-C0BA-5F017534AB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4987152"/>
              </p:ext>
            </p:extLst>
          </p:nvPr>
        </p:nvGraphicFramePr>
        <p:xfrm>
          <a:off x="1774171" y="1586753"/>
          <a:ext cx="8293194" cy="3213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Łącznik prosty 2">
            <a:extLst>
              <a:ext uri="{FF2B5EF4-FFF2-40B4-BE49-F238E27FC236}">
                <a16:creationId xmlns:a16="http://schemas.microsoft.com/office/drawing/2014/main" id="{0288371D-F50D-1433-9746-31D8C87BB04C}"/>
              </a:ext>
            </a:extLst>
          </p:cNvPr>
          <p:cNvCxnSpPr/>
          <p:nvPr/>
        </p:nvCxnSpPr>
        <p:spPr>
          <a:xfrm>
            <a:off x="434947" y="4880499"/>
            <a:ext cx="1111082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e tekstowe 5">
            <a:extLst>
              <a:ext uri="{FF2B5EF4-FFF2-40B4-BE49-F238E27FC236}">
                <a16:creationId xmlns:a16="http://schemas.microsoft.com/office/drawing/2014/main" id="{CD5EC5D8-6DB7-1F9A-6D44-45403CAFD77A}"/>
              </a:ext>
            </a:extLst>
          </p:cNvPr>
          <p:cNvSpPr txBox="1"/>
          <p:nvPr/>
        </p:nvSpPr>
        <p:spPr>
          <a:xfrm>
            <a:off x="1577788" y="5040678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ul. Pocztowa 2, 89-410 Więcbork</a:t>
            </a:r>
            <a:b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tel. 52 389 70 10 kom. 607 259 050 </a:t>
            </a:r>
            <a:b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e-mail: zgkwiecbork@op.pl</a:t>
            </a:r>
            <a:b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NIP: 5580001466 REGON: 091416741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KRS: 0000144208  BDO:000006552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355071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765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Łącznik prosty 5"/>
          <p:cNvCxnSpPr/>
          <p:nvPr/>
        </p:nvCxnSpPr>
        <p:spPr>
          <a:xfrm>
            <a:off x="434947" y="4996851"/>
            <a:ext cx="1111082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/>
          <p:cNvCxnSpPr/>
          <p:nvPr/>
        </p:nvCxnSpPr>
        <p:spPr>
          <a:xfrm>
            <a:off x="1558635" y="969819"/>
            <a:ext cx="886344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/>
          <p:cNvSpPr/>
          <p:nvPr/>
        </p:nvSpPr>
        <p:spPr>
          <a:xfrm>
            <a:off x="0" y="127003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SPRAWOZDANIE DOTYCZĄCE ŚWIADCZENIA USŁUG PRZEZ ZGK WIĘCBORK W ZAKRESIE ODBIORU ODPADÓW KOMUNALNYCH Z TERENU GMINY WIĘCBORK NA ROK 2021. 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3642D1E5-8C78-4C6B-A54B-E51E0256BC6F}"/>
              </a:ext>
            </a:extLst>
          </p:cNvPr>
          <p:cNvSpPr/>
          <p:nvPr/>
        </p:nvSpPr>
        <p:spPr>
          <a:xfrm>
            <a:off x="1307818" y="5221504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ul. Pocztowa 2, 89-410 Więcbork</a:t>
            </a:r>
            <a:br>
              <a:rPr lang="pl-PL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tel. 52 389 70 10 kom. 607 259 050</a:t>
            </a:r>
            <a:br>
              <a:rPr lang="pl-PL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zgkwiecbork@op.pl</a:t>
            </a:r>
            <a:br>
              <a:rPr lang="pl-PL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NIP: 5580001466 </a:t>
            </a: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REGON: </a:t>
            </a: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091416741  </a:t>
            </a:r>
          </a:p>
          <a:p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KRS: </a:t>
            </a: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0000144208  BDO: 000006552</a:t>
            </a:r>
            <a:endParaRPr lang="pl-PL" sz="1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163AFBF0-837F-4EA3-AA0B-7014EA47E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929" y="5416973"/>
            <a:ext cx="1105152" cy="978123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6F7196B0-CCE7-4874-B75C-68E1F929A8B1}"/>
              </a:ext>
            </a:extLst>
          </p:cNvPr>
          <p:cNvSpPr/>
          <p:nvPr/>
        </p:nvSpPr>
        <p:spPr>
          <a:xfrm>
            <a:off x="969818" y="1511526"/>
            <a:ext cx="1025236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W celu prawidłowego wykonania usługi ZGK zobowiązane było do odbioru ze wskazanych lokalizacji odpadów niesegregowanych (zmieszanych) odpadów komunalnych, odpadów ulegających biodegradacji, odpadów zbieranych w sposób selektywny, popiołu, oraz w ramach zbiórki mebli i sprzętu pochodzących      z zamieszkałych nieruchomości terenu Gminy Więcbork.</a:t>
            </a:r>
          </a:p>
          <a:p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F27D551-C758-F612-2D39-25B33139C4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940" y="2926708"/>
            <a:ext cx="3473824" cy="19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270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92FBAC-AD16-4550-BB43-910CF8A70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4404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pl-PL" sz="2000" b="1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SPRAWOZDANIE DOTYCZĄCE ŚWIADCZENIA USŁUG PRZEZ ZGK WIĘCBORK W ZAKRESIE ODBIORU ODPADÓW KOMUNALNYCH Z TERENU GMINY WIĘCBORK NA ROK 2022. </a:t>
            </a:r>
            <a:br>
              <a:rPr lang="pl-PL" sz="2000" b="1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</a:b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BEC8817-8CD2-4443-9AE4-1EF4BE9558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736" y="5243470"/>
            <a:ext cx="1105152" cy="978123"/>
          </a:xfrm>
          <a:prstGeom prst="rect">
            <a:avLst/>
          </a:prstGeom>
        </p:spPr>
      </p:pic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186C82AA-2E51-FD3B-C0BA-5F017534AB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8647545"/>
              </p:ext>
            </p:extLst>
          </p:nvPr>
        </p:nvGraphicFramePr>
        <p:xfrm>
          <a:off x="1550894" y="1488141"/>
          <a:ext cx="7807418" cy="3312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858C2269-B970-04C8-65ED-50215DFD2CCD}"/>
              </a:ext>
            </a:extLst>
          </p:cNvPr>
          <p:cNvCxnSpPr/>
          <p:nvPr/>
        </p:nvCxnSpPr>
        <p:spPr>
          <a:xfrm>
            <a:off x="434947" y="4915684"/>
            <a:ext cx="1111082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0E8C670-7F0E-8096-BBDF-8EBBE6E24754}"/>
              </a:ext>
            </a:extLst>
          </p:cNvPr>
          <p:cNvSpPr txBox="1"/>
          <p:nvPr/>
        </p:nvSpPr>
        <p:spPr>
          <a:xfrm>
            <a:off x="1371600" y="5169435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ul. Pocztowa 2, 89-410 Więcbork</a:t>
            </a:r>
            <a:b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tel. 52 389 70 10 kom. 607 259 050 </a:t>
            </a:r>
            <a:b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e-mail: zgkwiecbork@op.pl</a:t>
            </a:r>
            <a:b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NIP: 5580001466 REGON: 091416741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KRS: 0000144208  BDO:000006552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355071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6772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DE02FB-EA57-4469-AB2C-78A0768DA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7906"/>
            <a:ext cx="10515600" cy="977154"/>
          </a:xfrm>
        </p:spPr>
        <p:txBody>
          <a:bodyPr>
            <a:normAutofit/>
          </a:bodyPr>
          <a:lstStyle/>
          <a:p>
            <a:pPr algn="ctr"/>
            <a:r>
              <a:rPr lang="pl-PL" sz="1800" b="1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SPRAWOZDANIE DOTYCZĄCE ŚWIADCZENIA USŁUG PRZEZ ZGK WIĘCBORK W ZAKRESIE ODBIORU ODPADÓW KOMUNALNYCH Z TERENU GMINY WIĘCBORK NA ROK 2022. </a:t>
            </a:r>
            <a:br>
              <a:rPr lang="pl-PL" sz="1800" b="1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FE6D6731-F337-4193-B5ED-D4496CA65A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717" y="5212975"/>
            <a:ext cx="1105152" cy="978123"/>
          </a:xfrm>
          <a:prstGeom prst="rect">
            <a:avLst/>
          </a:prstGeom>
        </p:spPr>
      </p:pic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8CA555AD-5E01-B299-4903-EE0E84E418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9285599"/>
              </p:ext>
            </p:extLst>
          </p:nvPr>
        </p:nvGraphicFramePr>
        <p:xfrm>
          <a:off x="1497106" y="1577788"/>
          <a:ext cx="7826187" cy="3222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C78ADE14-BC57-C5BD-8536-E427E5789EE2}"/>
              </a:ext>
            </a:extLst>
          </p:cNvPr>
          <p:cNvCxnSpPr/>
          <p:nvPr/>
        </p:nvCxnSpPr>
        <p:spPr>
          <a:xfrm>
            <a:off x="452876" y="4906719"/>
            <a:ext cx="1111082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e tekstowe 7">
            <a:extLst>
              <a:ext uri="{FF2B5EF4-FFF2-40B4-BE49-F238E27FC236}">
                <a16:creationId xmlns:a16="http://schemas.microsoft.com/office/drawing/2014/main" id="{12414946-FAA7-CB68-FD84-6A8C274CB9E2}"/>
              </a:ext>
            </a:extLst>
          </p:cNvPr>
          <p:cNvSpPr txBox="1"/>
          <p:nvPr/>
        </p:nvSpPr>
        <p:spPr>
          <a:xfrm>
            <a:off x="1389529" y="5123328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ul. Pocztowa 2, 89-410 Więcbork</a:t>
            </a:r>
            <a:b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tel. 52 389 70 10 kom. 607 259 050 </a:t>
            </a:r>
            <a:b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e-mail: zgkwiecbork@op.pl</a:t>
            </a:r>
            <a:b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NIP: 5580001466 REGON: 091416741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KRS: 0000144208  BDO:000006552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355071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8051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337F91-2677-5CA5-BAC9-057FE7187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851694"/>
          </a:xfrm>
        </p:spPr>
        <p:txBody>
          <a:bodyPr>
            <a:normAutofit fontScale="90000"/>
          </a:bodyPr>
          <a:lstStyle/>
          <a:p>
            <a:r>
              <a:rPr kumimoji="0" lang="pl-PL" sz="1800" b="1" i="0" u="none" strike="noStrike" kern="1200" cap="all" spc="0" normalizeH="0" baseline="0" noProof="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SPRAWOZDANIE DOTYCZĄCE ŚWIADCZENIA USŁUG PRZEZ ZGK WIĘCBORK W ZAKRESIE ODBIORU ODPADÓW KOMUNALNYCH Z TERENU GMINY WIĘCBORK NA ROK 2022. </a:t>
            </a:r>
            <a:br>
              <a:rPr kumimoji="0" lang="pl-PL" sz="1800" b="1" i="0" u="none" strike="noStrike" kern="1200" cap="all" spc="0" normalizeH="0" baseline="0" noProof="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pl-PL" sz="1800" dirty="0"/>
          </a:p>
        </p:txBody>
      </p:sp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B0FBEF32-24EE-A4E2-2254-618823D35A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7676040"/>
              </p:ext>
            </p:extLst>
          </p:nvPr>
        </p:nvGraphicFramePr>
        <p:xfrm>
          <a:off x="1694330" y="1761565"/>
          <a:ext cx="7575176" cy="2846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Obraz 5">
            <a:extLst>
              <a:ext uri="{FF2B5EF4-FFF2-40B4-BE49-F238E27FC236}">
                <a16:creationId xmlns:a16="http://schemas.microsoft.com/office/drawing/2014/main" id="{44352E00-4D3D-8780-F224-9DA46E3743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742" y="5261359"/>
            <a:ext cx="1105152" cy="978123"/>
          </a:xfrm>
          <a:prstGeom prst="rect">
            <a:avLst/>
          </a:prstGeom>
        </p:spPr>
      </p:pic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88A4395E-B33D-E422-2B11-EC713EADD05E}"/>
              </a:ext>
            </a:extLst>
          </p:cNvPr>
          <p:cNvCxnSpPr/>
          <p:nvPr/>
        </p:nvCxnSpPr>
        <p:spPr>
          <a:xfrm>
            <a:off x="434947" y="4996851"/>
            <a:ext cx="1111082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F690B7F-09C6-ADB9-F9BB-D4BA6A0EA1FA}"/>
              </a:ext>
            </a:extLst>
          </p:cNvPr>
          <p:cNvSpPr txBox="1"/>
          <p:nvPr/>
        </p:nvSpPr>
        <p:spPr>
          <a:xfrm>
            <a:off x="1515035" y="5107069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ul. Pocztowa 2, 89-410 Więcbork</a:t>
            </a:r>
            <a:b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tel. 52 389 70 10 kom. 607 259 050 </a:t>
            </a:r>
            <a:b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e-mail: zgkwiecbork@op.pl</a:t>
            </a:r>
            <a:b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NIP: 5580001466 REGON: 091416741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KRS: 0000144208  BDO:000006552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355071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4123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04B018-1B17-570B-49B8-95B740F07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618517"/>
            <a:ext cx="10936940" cy="1013059"/>
          </a:xfrm>
        </p:spPr>
        <p:txBody>
          <a:bodyPr>
            <a:normAutofit/>
          </a:bodyPr>
          <a:lstStyle/>
          <a:p>
            <a:r>
              <a:rPr lang="pl-PL" sz="1800" b="1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SPRAWOZDANIE DOTYCZĄCE ŚWIADCZENIA USŁUG PRZEZ ZGK WIĘCBORK W ZAKRESIE ODBIORU ODPADÓW KOMUNALNYCH Z TERENU GMINY WIĘCBORK NA ROK 2022.</a:t>
            </a:r>
            <a:endParaRPr lang="pl-PL" sz="1800" dirty="0"/>
          </a:p>
        </p:txBody>
      </p:sp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54C08793-B3BB-0634-F43A-383EB4B17E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3834197"/>
              </p:ext>
            </p:extLst>
          </p:nvPr>
        </p:nvGraphicFramePr>
        <p:xfrm>
          <a:off x="1846730" y="1885950"/>
          <a:ext cx="7566211" cy="308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Obraz 7">
            <a:extLst>
              <a:ext uri="{FF2B5EF4-FFF2-40B4-BE49-F238E27FC236}">
                <a16:creationId xmlns:a16="http://schemas.microsoft.com/office/drawing/2014/main" id="{21D66CA9-8405-8CE5-786F-D06180AB48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365" y="5345593"/>
            <a:ext cx="1105152" cy="978123"/>
          </a:xfrm>
          <a:prstGeom prst="rect">
            <a:avLst/>
          </a:prstGeom>
        </p:spPr>
      </p:pic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C40BC780-48D3-9464-B83F-16D23CEF40A6}"/>
              </a:ext>
            </a:extLst>
          </p:cNvPr>
          <p:cNvCxnSpPr/>
          <p:nvPr/>
        </p:nvCxnSpPr>
        <p:spPr>
          <a:xfrm>
            <a:off x="435718" y="5140287"/>
            <a:ext cx="1111082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e tekstowe 5">
            <a:extLst>
              <a:ext uri="{FF2B5EF4-FFF2-40B4-BE49-F238E27FC236}">
                <a16:creationId xmlns:a16="http://schemas.microsoft.com/office/drawing/2014/main" id="{13785D04-F88B-2745-E577-45FC49B960B0}"/>
              </a:ext>
            </a:extLst>
          </p:cNvPr>
          <p:cNvSpPr txBox="1"/>
          <p:nvPr/>
        </p:nvSpPr>
        <p:spPr>
          <a:xfrm>
            <a:off x="1640541" y="5226424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ul. Pocztowa 2, 89-410 Więcbork</a:t>
            </a:r>
            <a:b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tel. 52 389 70 10 kom. 607 259 050 </a:t>
            </a:r>
            <a:b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e-mail: zgkwiecbork@op.pl</a:t>
            </a:r>
            <a:b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NIP: 5580001466 REGON: 091416741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KRS: 0000144208  BDO:000006552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355071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4208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Łącznik prosty 5"/>
          <p:cNvCxnSpPr/>
          <p:nvPr/>
        </p:nvCxnSpPr>
        <p:spPr>
          <a:xfrm>
            <a:off x="443912" y="5221504"/>
            <a:ext cx="1111082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/>
          <p:cNvCxnSpPr/>
          <p:nvPr/>
        </p:nvCxnSpPr>
        <p:spPr>
          <a:xfrm>
            <a:off x="1558635" y="969819"/>
            <a:ext cx="886344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/>
          <p:cNvSpPr/>
          <p:nvPr/>
        </p:nvSpPr>
        <p:spPr>
          <a:xfrm>
            <a:off x="0" y="127003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SPRAWOZDANIE DOTYCZĄCE ŚWIADCZENIA USŁUG PRZEZ ZGK WIĘCBORK W ZAKRESIE ODBIORU ODPADÓW KOMUNALNYCH Z TERENU GMINY WIĘCBORK NA ROK 2022. 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163AFBF0-837F-4EA3-AA0B-7014EA47E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929" y="5416973"/>
            <a:ext cx="1105152" cy="978123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B14D4A3B-3BAC-45DF-9350-22820AFC17A0}"/>
              </a:ext>
            </a:extLst>
          </p:cNvPr>
          <p:cNvSpPr/>
          <p:nvPr/>
        </p:nvSpPr>
        <p:spPr>
          <a:xfrm>
            <a:off x="864176" y="1076356"/>
            <a:ext cx="10252364" cy="5844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POZIOMY UZYSKANE W 2022 ROKU</a:t>
            </a:r>
            <a:r>
              <a:rPr lang="pl-PL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Poziom przygotowania do ponownego użycia i recyklingu odpadów komunalnych za 2022 rok obliczony został wg Rozporządzenia Ministra Klimatu i Środowiska z dnia 3 sierpnia 2021 roku, na podstawie art. 3b ust. 3 ustawy z dnia 13 września 1996r. o utrzymaniu czystości i porządku w gminach ( Dz. U. z 2021r. poz. 888). Rozporządzenie określa sposób obliczenia poziomów oraz warunki zaliczania masy odpadów komunalnych do masy odpadów komunalnych przygotowanych do ponownego użycia i poddanych recyklingowi. Bezpośrednie zbieranie danych oznaczało pozyskanie danych ze sprawozdań składanych za pośrednictwem Bazy danych o produktach i opakowaniach oraz o gospodarce odpadami jak z informacji uzyskanych od prowadzących instalację komunalną wg art. 9oa ustawy z dnia 13 września 1996r. o utrzymaniu czystości i porządku w gminach.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ul. Pocztowa 2, 89-410 Więcbork</a:t>
            </a:r>
            <a:b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tel. 52 389 70 10 kom. 607 259 050 </a:t>
            </a:r>
            <a:b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e-mail: zgkwiecbork@op.pl</a:t>
            </a:r>
            <a:b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NIP: 5580001466 REGON: 091416741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KRS: 0000144208  BDO:000006552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355071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61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Łącznik prosty 5"/>
          <p:cNvCxnSpPr/>
          <p:nvPr/>
        </p:nvCxnSpPr>
        <p:spPr>
          <a:xfrm>
            <a:off x="434947" y="4996851"/>
            <a:ext cx="1111082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/>
          <p:cNvCxnSpPr/>
          <p:nvPr/>
        </p:nvCxnSpPr>
        <p:spPr>
          <a:xfrm>
            <a:off x="1558635" y="969819"/>
            <a:ext cx="886344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/>
          <p:cNvSpPr/>
          <p:nvPr/>
        </p:nvSpPr>
        <p:spPr>
          <a:xfrm>
            <a:off x="0" y="127003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SPRAWOZDANIE DOTYCZĄCE ŚWIADCZENIA USŁUG PRZEZ ZGK WIĘCBORK W ZAKRESIE ODBIORU ODPADÓW KOMUNALNYCH Z TERENU GMINY WIĘCBORK NA ROK 2022. 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163AFBF0-837F-4EA3-AA0B-7014EA47E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929" y="5365994"/>
            <a:ext cx="1105152" cy="978123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6D1EDE35-C2B3-3DBF-E9BD-D3CAF36E06B0}"/>
              </a:ext>
            </a:extLst>
          </p:cNvPr>
          <p:cNvSpPr txBox="1"/>
          <p:nvPr/>
        </p:nvSpPr>
        <p:spPr>
          <a:xfrm>
            <a:off x="1119364" y="1294965"/>
            <a:ext cx="872388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800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GMINY BYŁY OBOWIĄZANE OSIĄGNĄĆ POZIOM PRZYGOTOWANIA DO PONOWNEGO UŻYCIA           I RECYKLINGU ODPADÓW KOMUNALNYCH            ZA ROK 2022- 25 % WAGOWO. </a:t>
            </a:r>
          </a:p>
          <a:p>
            <a:pPr algn="ctr"/>
            <a:r>
              <a:rPr lang="pl-PL" sz="2800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             </a:t>
            </a:r>
          </a:p>
          <a:p>
            <a:pPr algn="ctr"/>
            <a:r>
              <a:rPr lang="pl-PL" sz="2800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l-PL" sz="2800" u="sng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ZGK OSIĄGNĄŁ POZIOM 39,80 %</a:t>
            </a:r>
            <a:endParaRPr lang="pl-PL" sz="2800" u="sng" dirty="0">
              <a:solidFill>
                <a:srgbClr val="CC00FF"/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60BF23E1-0563-1DAC-C8D3-00F88CD8EC99}"/>
              </a:ext>
            </a:extLst>
          </p:cNvPr>
          <p:cNvSpPr txBox="1"/>
          <p:nvPr/>
        </p:nvSpPr>
        <p:spPr>
          <a:xfrm>
            <a:off x="878541" y="5193337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ul. Pocztowa 2, 89-410 Więcbork</a:t>
            </a:r>
            <a:b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tel. 52 389 70 10 kom. 607 259 050 </a:t>
            </a:r>
            <a:b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e-mail: zgkwiecbork@op.pl</a:t>
            </a:r>
            <a:b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NIP: 5580001466 REGON: 091416741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KRS: 0000144208  BDO:000006552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355071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24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Łącznik prosty 5"/>
          <p:cNvCxnSpPr/>
          <p:nvPr/>
        </p:nvCxnSpPr>
        <p:spPr>
          <a:xfrm>
            <a:off x="434947" y="4996851"/>
            <a:ext cx="1111082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/>
          <p:cNvCxnSpPr/>
          <p:nvPr/>
        </p:nvCxnSpPr>
        <p:spPr>
          <a:xfrm>
            <a:off x="1558635" y="969819"/>
            <a:ext cx="886344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/>
          <p:cNvSpPr/>
          <p:nvPr/>
        </p:nvSpPr>
        <p:spPr>
          <a:xfrm>
            <a:off x="0" y="127003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SPRAWOZDANIE DOTYCZĄCE ŚWIADCZENIA USŁUG PRZEZ ZGK WIĘCBORK W ZAKRESIE ODBIORU ODPADÓW KOMUNALNYCH Z TERENU GMINY WIĘCBORK NA ROK 2022. 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163AFBF0-837F-4EA3-AA0B-7014EA47E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682" y="5376636"/>
            <a:ext cx="1105152" cy="978123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B14D4A3B-3BAC-45DF-9350-22820AFC17A0}"/>
              </a:ext>
            </a:extLst>
          </p:cNvPr>
          <p:cNvSpPr/>
          <p:nvPr/>
        </p:nvSpPr>
        <p:spPr>
          <a:xfrm>
            <a:off x="864176" y="992302"/>
            <a:ext cx="10252364" cy="353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- Podsumowanie -</a:t>
            </a:r>
          </a:p>
          <a:p>
            <a:pPr algn="ctr"/>
            <a:endParaRPr lang="pl-PL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Koszty poniesione w systemie na odbiór i zagospodarowanie odpadów komunalnych od właścicieli nieruchomości położonych na terenie Gminy Więcbork  w 2022 roku wyniosły  </a:t>
            </a:r>
            <a:r>
              <a:rPr lang="pl-PL" b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2.692.924,77 zł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pl-PL" b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986.721,13</a:t>
            </a:r>
            <a:r>
              <a:rPr lang="pl-PL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l-PL" b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zł.</a:t>
            </a:r>
            <a:r>
              <a:rPr lang="pl-PL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za unieszkodliwianie odpadów, natomiast dochody uzyskano na poziomie – </a:t>
            </a:r>
            <a:r>
              <a:rPr lang="pl-PL" b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2.759.954,87 zł netto</a:t>
            </a:r>
            <a:r>
              <a:rPr lang="pl-PL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Koszty dotyczące wszystkich działów odpadów ogółem (z PSZOK i bazą magazynową oraz innymi podmiotami gospodarczymi) wynosiły w 2022 roku – </a:t>
            </a:r>
            <a:r>
              <a:rPr lang="pl-PL" b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3.671.712,79 zł netto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, natomiast dochody uzyskano na poziomie – </a:t>
            </a:r>
            <a:r>
              <a:rPr lang="pl-PL" b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3.862.019,95 zł netto.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C0B0755-E8E4-7653-F6EC-C2C6A8777479}"/>
              </a:ext>
            </a:extLst>
          </p:cNvPr>
          <p:cNvSpPr txBox="1"/>
          <p:nvPr/>
        </p:nvSpPr>
        <p:spPr>
          <a:xfrm>
            <a:off x="864176" y="5071657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ul. Pocztowa 2, 89-410 Więcbork</a:t>
            </a:r>
            <a:b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tel. 52 389 70 10 kom. 607 259 050 </a:t>
            </a:r>
            <a:b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e-mail: zgkwiecbork@op.pl</a:t>
            </a:r>
            <a:b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NIP: 5580001466 REGON: 091416741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35507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KRS: 0000144208  BDO:000006552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355071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94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Łącznik prosty 5"/>
          <p:cNvCxnSpPr/>
          <p:nvPr/>
        </p:nvCxnSpPr>
        <p:spPr>
          <a:xfrm>
            <a:off x="434947" y="4996851"/>
            <a:ext cx="1111082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/>
          <p:cNvCxnSpPr/>
          <p:nvPr/>
        </p:nvCxnSpPr>
        <p:spPr>
          <a:xfrm>
            <a:off x="1558636" y="457200"/>
            <a:ext cx="886344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/>
          <p:cNvSpPr/>
          <p:nvPr/>
        </p:nvSpPr>
        <p:spPr>
          <a:xfrm>
            <a:off x="2997519" y="1141402"/>
            <a:ext cx="55735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0" cap="none" spc="0" dirty="0">
                <a:ln w="0"/>
                <a:solidFill>
                  <a:srgbClr val="CC00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Dziękuję za uwagę.</a:t>
            </a:r>
          </a:p>
        </p:txBody>
      </p:sp>
      <p:sp>
        <p:nvSpPr>
          <p:cNvPr id="10" name="Prostokąt 9"/>
          <p:cNvSpPr/>
          <p:nvPr/>
        </p:nvSpPr>
        <p:spPr>
          <a:xfrm>
            <a:off x="6821927" y="3389320"/>
            <a:ext cx="44729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Dyrektor zakładu/Prezes zarządu: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mgr Adam Kubiak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BD0CBC83-374A-4FFA-A516-CBD29CB25478}"/>
              </a:ext>
            </a:extLst>
          </p:cNvPr>
          <p:cNvSpPr/>
          <p:nvPr/>
        </p:nvSpPr>
        <p:spPr>
          <a:xfrm>
            <a:off x="1307818" y="5221504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ul. Pocztowa 2, 89-410 Więcbork</a:t>
            </a:r>
            <a:br>
              <a:rPr lang="pl-PL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tel. 52 389 70 10 kom. 607 259 050</a:t>
            </a:r>
            <a:br>
              <a:rPr lang="pl-PL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zgkwiecbork@op.pl</a:t>
            </a:r>
            <a:br>
              <a:rPr lang="pl-PL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NIP: 5580001466 </a:t>
            </a: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REGON: </a:t>
            </a: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091416741 </a:t>
            </a:r>
          </a:p>
          <a:p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KRS: </a:t>
            </a: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0000144208  BDO: 000006552</a:t>
            </a:r>
            <a:endParaRPr lang="pl-PL" sz="1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65C34BF1-1B57-41EB-8C78-5AFAE938E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929" y="5416973"/>
            <a:ext cx="1105152" cy="97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28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B35E220-4F30-49B0-B590-CA67462A6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br>
              <a:rPr lang="pl-PL" sz="2000" b="1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512EEF2-81B5-4CF2-A266-CE32CE078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107" y="1524001"/>
            <a:ext cx="10618694" cy="400722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pl-PL" sz="1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CELU REALIZACJI ZADANIA ZGK WYKORZYSTANO SPECJALISTYCZNY SPRZĘT DO ODBIERANIA ODPADÓW ZMIESZANYCH TYPU ŚMIECIARKA</a:t>
            </a:r>
            <a:r>
              <a:rPr lang="pl-PL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pl-PL" sz="18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pl-PL" sz="16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Scania P 94D (14 M</a:t>
            </a:r>
            <a:r>
              <a:rPr lang="pl-PL" sz="1600" cap="none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3 )</a:t>
            </a:r>
            <a:endParaRPr lang="pl-PL" sz="1600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pl-PL" sz="16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Scania P 94D (22,5 M</a:t>
            </a:r>
            <a:r>
              <a:rPr lang="pl-PL" sz="1600" cap="none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pl-PL" sz="1800" cap="none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pl-PL" sz="2400" cap="none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Scania P 320 ( 21 M3 )</a:t>
            </a:r>
            <a:endParaRPr lang="pl-PL" sz="2400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pl-PL" sz="16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Volvo FM 9-  Dwie Komory</a:t>
            </a:r>
            <a:endParaRPr lang="pl-PL" sz="1600" cap="none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pl-PL" sz="1600" cap="none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pl-PL" sz="16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Volvo FM- (19,5 M</a:t>
            </a:r>
            <a:r>
              <a:rPr lang="pl-PL" sz="1600" cap="none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pl-PL" sz="2400" cap="none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Volvo Fm  ( 14,5 M3 )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pl-PL" sz="16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Samochód ciężarowy marki scania przeznaczony do przewozu odpadów, wyposażony w kontenery  od 8m</a:t>
            </a:r>
            <a:r>
              <a:rPr lang="pl-PL" sz="1600" cap="none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 </a:t>
            </a:r>
            <a:r>
              <a:rPr lang="pl-PL" sz="16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36m</a:t>
            </a:r>
            <a:r>
              <a:rPr lang="pl-PL" sz="1600" cap="none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                 </a:t>
            </a:r>
            <a:r>
              <a:rPr lang="pl-PL" sz="16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ilości 10 sztuk, oraz samochody do zbiórki odpadów selektywnych: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pl-PL" sz="16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Ciężarowo- Skrzyniowy Mitsubishi </a:t>
            </a:r>
            <a:r>
              <a:rPr lang="pl-PL" sz="1600" cap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Canter</a:t>
            </a:r>
            <a:endParaRPr lang="pl-PL" sz="1600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pl-PL" sz="16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Iveco HDS- Dźwig</a:t>
            </a:r>
          </a:p>
          <a:p>
            <a:pPr marL="0" indent="0">
              <a:lnSpc>
                <a:spcPct val="100000"/>
              </a:lnSpc>
              <a:buNone/>
            </a:pPr>
            <a:endParaRPr lang="pl-PL" sz="24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F317595-C5BC-4EAF-8103-4B330971A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222" y="5531224"/>
            <a:ext cx="1105152" cy="97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294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DEF92B-1DA3-7353-9C30-128C26C9F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762047"/>
          </a:xfrm>
        </p:spPr>
        <p:txBody>
          <a:bodyPr>
            <a:normAutofit fontScale="900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 w="0"/>
                <a:solidFill>
                  <a:srgbClr val="2FA3E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SPRAWOZDANIE DOTYCZĄCE ŚWIADCZENIA USŁUG PRZEZ ZGK WIĘCBORK W ZAKRESIE ODBIORU ODPADÓW KOMUNALNYCH Z TERENU GMINY WIĘCBORK NA ROK 2022. </a:t>
            </a:r>
            <a:br>
              <a:rPr kumimoji="0" lang="pl-PL" sz="1800" b="1" i="0" u="none" strike="noStrike" kern="1200" cap="none" spc="0" normalizeH="0" baseline="0" noProof="0" dirty="0">
                <a:ln w="0"/>
                <a:solidFill>
                  <a:srgbClr val="2FA3E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8115A1F2-EF9A-D62D-2682-B5BC64890B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1044" y="2572569"/>
            <a:ext cx="3909403" cy="2403941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923EE41D-6509-C8BD-49DF-AFFD9A2F58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39327" y="2572569"/>
            <a:ext cx="3909404" cy="2403942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1C024204-BA8F-77D4-3255-95D78C35C8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872" y="1819838"/>
            <a:ext cx="5109882" cy="390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195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789C89-079A-6C59-3791-32594FF68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735154"/>
          </a:xfrm>
        </p:spPr>
        <p:txBody>
          <a:bodyPr>
            <a:noAutofit/>
          </a:bodyPr>
          <a:lstStyle/>
          <a:p>
            <a:r>
              <a:rPr kumimoji="0" lang="pl-PL" sz="1600" b="1" i="0" u="none" strike="noStrike" kern="1200" cap="none" spc="0" normalizeH="0" baseline="0" noProof="0" dirty="0">
                <a:ln w="0"/>
                <a:solidFill>
                  <a:srgbClr val="2FA3E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SPRAWOZDANIE DOTYCZĄCE ŚWIADCZENIA USŁUG PRZEZ ZGK WIĘCBORK W ZAKRESIE ODBIORU ODPADÓW KOMUNALNYCH Z TERENU GMINY WIĘCBORK NA ROK 2022. </a:t>
            </a:r>
            <a:br>
              <a:rPr kumimoji="0" lang="pl-PL" sz="1600" b="1" i="0" u="none" strike="noStrike" kern="1200" cap="none" spc="0" normalizeH="0" baseline="0" noProof="0" dirty="0">
                <a:ln w="0"/>
                <a:solidFill>
                  <a:srgbClr val="2FA3E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pl-PL" sz="1600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53556AC4-8A5C-9CCB-DE18-EC74769BCD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9609" y="2514687"/>
            <a:ext cx="3873543" cy="2645213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D440C928-2355-3F90-B8BA-16F278DCAE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56501" y="2312591"/>
            <a:ext cx="3972157" cy="2950792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34E6FD4-1C86-6F08-A94E-E340FA638E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73374" y="2128428"/>
            <a:ext cx="3972157" cy="331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212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Łącznik prosty 5"/>
          <p:cNvCxnSpPr/>
          <p:nvPr/>
        </p:nvCxnSpPr>
        <p:spPr>
          <a:xfrm>
            <a:off x="434947" y="4996851"/>
            <a:ext cx="1111082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/>
          <p:cNvCxnSpPr/>
          <p:nvPr/>
        </p:nvCxnSpPr>
        <p:spPr>
          <a:xfrm>
            <a:off x="1558635" y="969819"/>
            <a:ext cx="886344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/>
          <p:cNvSpPr/>
          <p:nvPr/>
        </p:nvSpPr>
        <p:spPr>
          <a:xfrm>
            <a:off x="0" y="127003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SPRAWOZDANIE DOTYCZĄCE ŚWIADCZENIA USŁUG PRZEZ ZGK WIĘCBORK W ZAKRESIE ODBIORU ODPADÓW KOMUNALNYCH Z TERENU GMINY WIĘCBORK NA ROK 2022. 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3642D1E5-8C78-4C6B-A54B-E51E0256BC6F}"/>
              </a:ext>
            </a:extLst>
          </p:cNvPr>
          <p:cNvSpPr/>
          <p:nvPr/>
        </p:nvSpPr>
        <p:spPr>
          <a:xfrm>
            <a:off x="1307818" y="5221504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ul. Pocztowa 2, 89-410 Więcbork</a:t>
            </a:r>
            <a:br>
              <a:rPr lang="pl-PL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tel. 52 389 70 10 kom. 607 259 050 </a:t>
            </a:r>
          </a:p>
          <a:p>
            <a:r>
              <a:rPr lang="pl-PL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zgkwiecbork@op.pl</a:t>
            </a:r>
            <a:br>
              <a:rPr lang="pl-PL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NIP: 5580001466 </a:t>
            </a: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REGON: </a:t>
            </a: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091416741 </a:t>
            </a:r>
          </a:p>
          <a:p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KRS: </a:t>
            </a: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0000144208  BDO: 000006552</a:t>
            </a:r>
            <a:endParaRPr lang="pl-PL" sz="1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163AFBF0-837F-4EA3-AA0B-7014EA47E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435" y="5399119"/>
            <a:ext cx="1105152" cy="978123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6F7196B0-CCE7-4874-B75C-68E1F929A8B1}"/>
              </a:ext>
            </a:extLst>
          </p:cNvPr>
          <p:cNvSpPr/>
          <p:nvPr/>
        </p:nvSpPr>
        <p:spPr>
          <a:xfrm>
            <a:off x="864176" y="1538063"/>
            <a:ext cx="102523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Odbiór odpadów zmieszanych z pojemników odbywał  się  z częstotliwością: 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Budynki wielolokalowe : 	  1 x tydzień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Budynki jednorodzinne  :	  2 x miesiąc  w mieście</a:t>
            </a:r>
          </a:p>
          <a:p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  	                  1 x miesiąc na wsi (od stycznia do marca             					           						  oraz od listopada do grudnia)</a:t>
            </a:r>
          </a:p>
          <a:p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	                  2 x miesiąc na wsi (od kwietnia do października)</a:t>
            </a:r>
          </a:p>
          <a:p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Odbiór odpadów segregowanych z worków odbywał  się z częstotliwością:</a:t>
            </a:r>
          </a:p>
          <a:p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sym typeface="Wingdings" panose="05000000000000000000" pitchFamily="2" charset="2"/>
              </a:rPr>
              <a:t>Budynki wielolokalowe-  1 x tydzień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sym typeface="Wingdings" panose="05000000000000000000" pitchFamily="2" charset="2"/>
              </a:rPr>
              <a:t>Budynki jednorodzinne :  1 x miesiąc w mieście</a:t>
            </a:r>
          </a:p>
          <a:p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sym typeface="Wingdings" panose="05000000000000000000" pitchFamily="2" charset="2"/>
              </a:rPr>
              <a:t>                                                1 x miesiąc na wsi</a:t>
            </a:r>
          </a:p>
          <a:p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67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Łącznik prosty 5"/>
          <p:cNvCxnSpPr/>
          <p:nvPr/>
        </p:nvCxnSpPr>
        <p:spPr>
          <a:xfrm>
            <a:off x="417018" y="5221504"/>
            <a:ext cx="1111082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/>
          <p:cNvCxnSpPr/>
          <p:nvPr/>
        </p:nvCxnSpPr>
        <p:spPr>
          <a:xfrm>
            <a:off x="1558635" y="969819"/>
            <a:ext cx="886344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/>
          <p:cNvSpPr/>
          <p:nvPr/>
        </p:nvSpPr>
        <p:spPr>
          <a:xfrm>
            <a:off x="0" y="127003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SPRAWOZDANIE DOTYCZĄCE ŚWIADCZENIA USŁUG PRZEZ ZGK WIĘCBORK W ZAKRESIE ODBIORU ODPADÓW KOMUNALNYCH Z TERENU GMINY WIĘCBORK NA ROK 2022. 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3642D1E5-8C78-4C6B-A54B-E51E0256BC6F}"/>
              </a:ext>
            </a:extLst>
          </p:cNvPr>
          <p:cNvSpPr/>
          <p:nvPr/>
        </p:nvSpPr>
        <p:spPr>
          <a:xfrm>
            <a:off x="1307818" y="5221504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ul. Pocztowa 2, 89-410 Więcbork</a:t>
            </a:r>
            <a:br>
              <a:rPr lang="pl-PL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tel. 52 389 70 10 kom. 607 259 050</a:t>
            </a:r>
            <a:br>
              <a:rPr lang="pl-PL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zgkwiecbork@op.pl</a:t>
            </a:r>
            <a:br>
              <a:rPr lang="pl-PL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NIP: 5580001466 </a:t>
            </a: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REGON: </a:t>
            </a: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091416741 </a:t>
            </a:r>
          </a:p>
          <a:p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KRS: </a:t>
            </a: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0000144208  BDO:  000006552</a:t>
            </a:r>
            <a:endParaRPr lang="pl-PL" sz="1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163AFBF0-837F-4EA3-AA0B-7014EA47E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929" y="5416973"/>
            <a:ext cx="1105152" cy="978123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252A9B6E-BAE4-6081-ED0C-0B9FF47C6B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06685" y="1128874"/>
            <a:ext cx="4100916" cy="393357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2FBB0B4-B44A-2DA3-8EB9-5CE31318A4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9482" y="1045200"/>
            <a:ext cx="3579517" cy="410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44597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Łącznik prosty 5"/>
          <p:cNvCxnSpPr/>
          <p:nvPr/>
        </p:nvCxnSpPr>
        <p:spPr>
          <a:xfrm>
            <a:off x="434947" y="4996851"/>
            <a:ext cx="1111082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6"/>
          <p:cNvCxnSpPr/>
          <p:nvPr/>
        </p:nvCxnSpPr>
        <p:spPr>
          <a:xfrm>
            <a:off x="1558635" y="969819"/>
            <a:ext cx="886344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/>
          <p:cNvSpPr/>
          <p:nvPr/>
        </p:nvSpPr>
        <p:spPr>
          <a:xfrm>
            <a:off x="0" y="127003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SPRAWOZDANIE DOTYCZĄCE ŚWIADCZENIA USŁUG PRZEZ ZGK WIĘCBORK W ZAKRESIE ODBIORU ODPADÓW KOMUNALNYCH Z TERENU GMINY WIĘCBORK NA ROK 2022. 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3642D1E5-8C78-4C6B-A54B-E51E0256BC6F}"/>
              </a:ext>
            </a:extLst>
          </p:cNvPr>
          <p:cNvSpPr/>
          <p:nvPr/>
        </p:nvSpPr>
        <p:spPr>
          <a:xfrm>
            <a:off x="1307818" y="5221504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ul. Pocztowa 2, 89-410 Więcbork</a:t>
            </a:r>
            <a:br>
              <a:rPr lang="pl-PL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tel. 52 389 70 10 kom. 607 259 050</a:t>
            </a:r>
            <a:br>
              <a:rPr lang="pl-PL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zgkwiecbork@op.pl</a:t>
            </a:r>
            <a:br>
              <a:rPr lang="pl-PL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NIP: 5580001466 </a:t>
            </a: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REGON: </a:t>
            </a: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091416741</a:t>
            </a:r>
          </a:p>
          <a:p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KRS: </a:t>
            </a:r>
            <a:r>
              <a:rPr lang="pl-PL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0000144208  BDO:  000006552</a:t>
            </a:r>
            <a:endParaRPr lang="pl-PL" sz="1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163AFBF0-837F-4EA3-AA0B-7014EA47E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929" y="5416973"/>
            <a:ext cx="1105152" cy="978123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B14D4A3B-3BAC-45DF-9350-22820AFC17A0}"/>
              </a:ext>
            </a:extLst>
          </p:cNvPr>
          <p:cNvSpPr/>
          <p:nvPr/>
        </p:nvSpPr>
        <p:spPr>
          <a:xfrm>
            <a:off x="864176" y="1243000"/>
            <a:ext cx="10252364" cy="2535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Na terenie przy blokach spółdzielni mieszkaniowej Sępólno oraz nad Orlą i takich na terenach wiejskich zabudowanych przy zabudowie blokowej i w centrach niektórych wsi oraz firmach podstawione są pojemniki zbiorcze do gromadzenia odpadów suchych, szkła i metali.</a:t>
            </a:r>
          </a:p>
          <a:p>
            <a:pPr>
              <a:lnSpc>
                <a:spcPct val="150000"/>
              </a:lnSpc>
            </a:pPr>
            <a:endParaRPr lang="pl-PL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Popiół odbierany jest w sezonie grzewczym (październik-kwiecień) 1 raz w miesiącu na terenie całej Gminy, natomiast od maja do września 2 razy w wyznaczonych terminach wg harmonogramu.</a:t>
            </a:r>
          </a:p>
        </p:txBody>
      </p:sp>
    </p:spTree>
    <p:extLst>
      <p:ext uri="{BB962C8B-B14F-4D97-AF65-F5344CB8AC3E}">
        <p14:creationId xmlns:p14="http://schemas.microsoft.com/office/powerpoint/2010/main" val="1471310670"/>
      </p:ext>
    </p:extLst>
  </p:cSld>
  <p:clrMapOvr>
    <a:masterClrMapping/>
  </p:clrMapOvr>
</p:sld>
</file>

<file path=ppt/theme/theme1.xml><?xml version="1.0" encoding="utf-8"?>
<a:theme xmlns:a="http://schemas.openxmlformats.org/drawingml/2006/main" name="Kropla">
  <a:themeElements>
    <a:clrScheme name="Kropl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Kropl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rop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TM04033925[[fn=Kropla]]</Template>
  <TotalTime>4255</TotalTime>
  <Words>3807</Words>
  <Application>Microsoft Office PowerPoint</Application>
  <PresentationFormat>Panoramiczny</PresentationFormat>
  <Paragraphs>310</Paragraphs>
  <Slides>37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37</vt:i4>
      </vt:variant>
    </vt:vector>
  </HeadingPairs>
  <TitlesOfParts>
    <vt:vector size="43" baseType="lpstr">
      <vt:lpstr>Arial</vt:lpstr>
      <vt:lpstr>Calibri</vt:lpstr>
      <vt:lpstr>Times New Roman</vt:lpstr>
      <vt:lpstr>Tw Cen MT</vt:lpstr>
      <vt:lpstr>Wingdings</vt:lpstr>
      <vt:lpstr>Kropla</vt:lpstr>
      <vt:lpstr>     Zakład Gospodarki Komunalnej  w Więcborku Spółka z o.o.</vt:lpstr>
      <vt:lpstr>Prezentacja programu PowerPoint</vt:lpstr>
      <vt:lpstr>Prezentacja programu PowerPoint</vt:lpstr>
      <vt:lpstr> </vt:lpstr>
      <vt:lpstr>SPRAWOZDANIE DOTYCZĄCE ŚWIADCZENIA USŁUG PRZEZ ZGK WIĘCBORK W ZAKRESIE ODBIORU ODPADÓW KOMUNALNYCH Z TERENU GMINY WIĘCBORK NA ROK 2022.  </vt:lpstr>
      <vt:lpstr>SPRAWOZDANIE DOTYCZĄCE ŚWIADCZENIA USŁUG PRZEZ ZGK WIĘCBORK W ZAKRESIE ODBIORU ODPADÓW KOMUNALNYCH Z TERENU GMINY WIĘCBORK NA ROK 2022.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SPRAWOZDANIE DOTYCZĄCE ŚWIADCZENIA USŁUG PRZEZ ZGK WIĘCBORK W ZAKRESIE ODBIORU ODPADÓW KOMUNALNYCH Z TERENU GMINY WIĘCBORK NA ROK 2022.  </vt:lpstr>
      <vt:lpstr>SPRAWOZDANIE DOTYCZĄCE ŚWIADCZENIA USŁUG PRZEZ ZGK WIĘCBORK W ZAKRESIE ODBIORU ODPADÓW KOMUNALNYCH Z TERENU GMINY WIĘCBORK NA ROK 2022.  </vt:lpstr>
      <vt:lpstr>SPRAWOZDANIE DOTYCZĄCE ŚWIADCZENIA USŁUG PRZEZ ZGK WIĘCBORK W ZAKRESIE ODBIORU ODPADÓW KOMUNALNYCH Z TERENU GMINY WIĘCBORK NA ROK 2022.</vt:lpstr>
      <vt:lpstr>SPRAWOZDANIE DOTYCZĄCE ŚWIADCZENIA USŁUG PRZEZ ZGK WIĘCBORK W ZAKRESIE ODBIORU ODPADÓW KOMUNALNYCH Z TERENU GMINY WIĘCBORK NA ROK 2022.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SPRAWOZDANIE DOTYCZĄCE ŚWIADCZENIA USŁUG PRZEZ ZGK WIĘCBORK W ZAKRESIE ODBIORU ODPADÓW KOMUNALNYCH Z TERENU GMINY WIĘCBORK NA ROK 2022.  </vt:lpstr>
      <vt:lpstr>SPRAWOZDANIE DOTYCZĄCE ŚWIADCZENIA USŁUG PRZEZ ZGK WIĘCBORK W ZAKRESIE ODBIORU   ODPADÓW KOMUNALNYCH Z TERENU GMINY WIĘCBORK NA ROK 2022.   </vt:lpstr>
      <vt:lpstr>Prezentacja programu PowerPoint</vt:lpstr>
      <vt:lpstr>Prezentacja programu PowerPoint</vt:lpstr>
      <vt:lpstr>  SPRAWOZDANIE DOTYCZĄCE ŚWIADCZENIA USŁUG PRZEZ ZGK WIĘCBORK W ZAKRESIE ODBIORU ODPADÓW KOMUNALNYCH Z TERENU GMINY WIĘCBORK NA ROK 2022.  </vt:lpstr>
      <vt:lpstr>SPRAWOZDANIE DOTYCZĄCE ŚWIADCZENIA USŁUG PRZEZ ZGK WIĘCBORK W ZAKRESIE ODBIORU ODPADÓW KOMUNALNYCH Z TERENU GMINY WIĘCBORK NA ROK 2022.  </vt:lpstr>
      <vt:lpstr>SPRAWOZDANIE DOTYCZĄCE ŚWIADCZENIA USŁUG PRZEZ ZGK WIĘCBORK W ZAKRESIE ODBIORU ODPADÓW KOMUNALNYCH Z TERENU GMINY WIĘCBORK NA ROK 2022.  </vt:lpstr>
      <vt:lpstr>SPRAWOZDANIE DOTYCZĄCE ŚWIADCZENIA USŁUG PRZEZ ZGK WIĘCBORK W ZAKRESIE ODBIORU ODPADÓW KOMUNALNYCH Z TERENU GMINY WIĘCBORK NA ROK 2022.  </vt:lpstr>
      <vt:lpstr>SPRAWOZDANIE DOTYCZĄCE ŚWIADCZENIA USŁUG PRZEZ ZGK WIĘCBORK W ZAKRESIE ODBIORU ODPADÓW KOMUNALNYCH Z TERENU GMINY WIĘCBORK NA ROK 2022.  </vt:lpstr>
      <vt:lpstr>SPRAWOZDANIE DOTYCZĄCE ŚWIADCZENIA USŁUG PRZEZ ZGK WIĘCBORK W ZAKRESIE ODBIORU ODPADÓW KOMUNALNYCH Z TERENU GMINY WIĘCBORK NA ROK 2022.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Zakład Gospodarki Komunalnej  Sępólno Krajeńskie Sp. z o.o.</dc:title>
  <dc:creator>SYSTEMS.net.pl</dc:creator>
  <cp:lastModifiedBy>Joanna Tereszkiewicz</cp:lastModifiedBy>
  <cp:revision>179</cp:revision>
  <cp:lastPrinted>2023-06-20T12:32:09Z</cp:lastPrinted>
  <dcterms:created xsi:type="dcterms:W3CDTF">2016-08-17T19:21:42Z</dcterms:created>
  <dcterms:modified xsi:type="dcterms:W3CDTF">2023-06-20T12:33:35Z</dcterms:modified>
</cp:coreProperties>
</file>